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E44232-4897-4E35-9A85-B1543D243EC5}">
          <p14:sldIdLst>
            <p14:sldId id="256"/>
            <p14:sldId id="257"/>
            <p14:sldId id="258"/>
            <p14:sldId id="260"/>
            <p14:sldId id="259"/>
            <p14:sldId id="261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Sandi Duchesne, PE, PTOE, AICP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58" autoAdjust="0"/>
  </p:normalViewPr>
  <p:slideViewPr>
    <p:cSldViewPr>
      <p:cViewPr varScale="1">
        <p:scale>
          <a:sx n="89" d="100"/>
          <a:sy n="89" d="100"/>
        </p:scale>
        <p:origin x="-9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64A90-31E4-44DC-9396-5F1007A38A4A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415EE-2B98-41F0-BB4F-889FDCFBF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9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415EE-2B98-41F0-BB4F-889FDCFBF3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1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415EE-2B98-41F0-BB4F-889FDCFBF38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F03580-9132-4D23-8477-8B2D3F151FF3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208737-983C-4FBE-80F4-1AF9C7C3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406" y="838200"/>
            <a:ext cx="8839200" cy="15249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DOWNEAST COASTAL CORRIDOR MANAGEMENT PLAN UPDATE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Kickoff Meeting</a:t>
            </a:r>
          </a:p>
          <a:p>
            <a:r>
              <a:rPr lang="en-US" sz="2400" dirty="0" smtClean="0"/>
              <a:t>March 20, 2014</a:t>
            </a:r>
            <a:endParaRPr lang="en-US" sz="2400" dirty="0"/>
          </a:p>
        </p:txBody>
      </p:sp>
      <p:pic>
        <p:nvPicPr>
          <p:cNvPr id="4" name="Picture 3" descr="WCCOG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2179" y="5955290"/>
            <a:ext cx="4591821" cy="9027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55290"/>
            <a:ext cx="2783835" cy="721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984451"/>
              </p:ext>
            </p:extLst>
          </p:nvPr>
        </p:nvGraphicFramePr>
        <p:xfrm>
          <a:off x="304800" y="1143000"/>
          <a:ext cx="8229600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r>
                        <a:rPr lang="en-US" baseline="0" dirty="0" smtClean="0"/>
                        <a:t> FORCE: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Built &amp; Natural 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Environment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Likelihood of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</a:t>
                      </a:r>
                      <a:r>
                        <a:rPr lang="en-US" baseline="0" dirty="0" smtClean="0"/>
                        <a:t>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Impact</a:t>
                      </a:r>
                    </a:p>
                    <a:p>
                      <a:r>
                        <a:rPr lang="en-US" dirty="0" smtClean="0"/>
                        <a:t>(Scale of 1-5)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Residential</a:t>
                      </a:r>
                      <a:r>
                        <a:rPr lang="en-US" sz="1200" baseline="0" dirty="0" smtClean="0"/>
                        <a:t> development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Commercial development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Downtown</a:t>
                      </a:r>
                      <a:r>
                        <a:rPr lang="en-US" sz="1200" baseline="0" dirty="0" smtClean="0"/>
                        <a:t> infill &amp; redevelopment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Business parks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 speculation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Public,</a:t>
                      </a:r>
                      <a:r>
                        <a:rPr lang="en-US" sz="1200" baseline="0" dirty="0" smtClean="0"/>
                        <a:t> private, &amp; non-profit</a:t>
                      </a:r>
                      <a:r>
                        <a:rPr lang="en-US" sz="1200" dirty="0" smtClean="0"/>
                        <a:t> conservation lands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021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876637"/>
              </p:ext>
            </p:extLst>
          </p:nvPr>
        </p:nvGraphicFramePr>
        <p:xfrm>
          <a:off x="457200" y="9906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r>
                        <a:rPr lang="en-US" baseline="0" dirty="0" smtClean="0"/>
                        <a:t> FORCE: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Political Actions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Likelihood of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</a:t>
                      </a:r>
                      <a:r>
                        <a:rPr lang="en-US" baseline="0" dirty="0" smtClean="0"/>
                        <a:t>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Impact</a:t>
                      </a:r>
                    </a:p>
                    <a:p>
                      <a:r>
                        <a:rPr lang="en-US" dirty="0" smtClean="0"/>
                        <a:t>(Scale of 1-5)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More reliance on local </a:t>
                      </a:r>
                      <a:r>
                        <a:rPr lang="en-US" sz="1200" baseline="0" dirty="0" smtClean="0"/>
                        <a:t>property tax to meet municipal, state, &amp; federal  obligations &amp; mandates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Enactment and enforcement of local zoning codes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School funding formula and district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consolidation </a:t>
                      </a:r>
                      <a:r>
                        <a:rPr lang="en-US" sz="1200" baseline="0" dirty="0" smtClean="0"/>
                        <a:t> challenges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Demand from</a:t>
                      </a:r>
                      <a:r>
                        <a:rPr lang="en-US" sz="1200" b="1" baseline="0" dirty="0" smtClean="0"/>
                        <a:t> bicyclists, pedestrians, elderly, disabled, and non-drivers for investment in alternative transportation and “complete streets”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81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984077"/>
              </p:ext>
            </p:extLst>
          </p:nvPr>
        </p:nvGraphicFramePr>
        <p:xfrm>
          <a:off x="457200" y="7620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812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r>
                        <a:rPr lang="en-US" baseline="0" dirty="0" smtClean="0"/>
                        <a:t> FORCE: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Travel Demand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Likelihood of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</a:t>
                      </a:r>
                      <a:r>
                        <a:rPr lang="en-US" baseline="0" dirty="0" smtClean="0"/>
                        <a:t>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Impact</a:t>
                      </a:r>
                    </a:p>
                    <a:p>
                      <a:r>
                        <a:rPr lang="en-US" dirty="0" smtClean="0"/>
                        <a:t>(Scale of 1-5)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Price of gasoline</a:t>
                      </a:r>
                      <a:r>
                        <a:rPr lang="en-US" sz="1200" b="1" baseline="0" dirty="0" smtClean="0"/>
                        <a:t> and other petroleum products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Seasonal or year-round traffic congestion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Access management to preserve high-speed mobility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Conflicts</a:t>
                      </a:r>
                      <a:r>
                        <a:rPr lang="en-US" sz="1200" b="1" baseline="0" dirty="0" smtClean="0"/>
                        <a:t> between the interests of commercial and tourism users of the DCC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Development of public transit and ride-sharing services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39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Thursdays 12-2 seem best for most (some may need to leave early)</a:t>
            </a:r>
          </a:p>
          <a:p>
            <a:r>
              <a:rPr lang="en-US" dirty="0" smtClean="0"/>
              <a:t>Choices:  4/3, 4/25, 5/1 for next meeting</a:t>
            </a:r>
          </a:p>
          <a:p>
            <a:r>
              <a:rPr lang="en-US" dirty="0" smtClean="0"/>
              <a:t>Data needs for next meeting</a:t>
            </a:r>
          </a:p>
          <a:p>
            <a:r>
              <a:rPr lang="en-US" dirty="0" smtClean="0"/>
              <a:t>Just-in-case meeting:  5/22, 5/29</a:t>
            </a:r>
          </a:p>
          <a:p>
            <a:r>
              <a:rPr lang="en-US" dirty="0" smtClean="0"/>
              <a:t>Public hearing for draft plan (evening meeting):  6/12 or 6/19</a:t>
            </a:r>
          </a:p>
          <a:p>
            <a:r>
              <a:rPr lang="en-US" dirty="0" smtClean="0"/>
              <a:t>             No more free lunch…you may brown-bag or eat beforehand for future meetings.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Future Meetings	</a:t>
            </a:r>
            <a:endParaRPr lang="en-US" dirty="0"/>
          </a:p>
        </p:txBody>
      </p:sp>
      <p:pic>
        <p:nvPicPr>
          <p:cNvPr id="2050" name="Picture 2" descr="C:\Users\Ce User\AppData\Local\Microsoft\Windows\Temporary Internet Files\Content.IE5\IJUHXNLY\MC90043475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21" y="415233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86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Please feel free to ask questions or submit comments anytime: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FOR PARTICIPATING!</a:t>
            </a:r>
            <a:endParaRPr lang="en-US" dirty="0"/>
          </a:p>
        </p:txBody>
      </p:sp>
      <p:pic>
        <p:nvPicPr>
          <p:cNvPr id="6" name="Picture 5" descr="WCCOG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3579" y="5791200"/>
            <a:ext cx="4591821" cy="9027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16875"/>
            <a:ext cx="5067300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4409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OVERVIEW:</a:t>
            </a:r>
          </a:p>
          <a:p>
            <a:r>
              <a:rPr lang="en-US" dirty="0" smtClean="0"/>
              <a:t>Call to order and introductions</a:t>
            </a:r>
          </a:p>
          <a:p>
            <a:r>
              <a:rPr lang="en-US" dirty="0" smtClean="0"/>
              <a:t>Major </a:t>
            </a:r>
            <a:r>
              <a:rPr lang="en-US" dirty="0"/>
              <a:t>c</a:t>
            </a:r>
            <a:r>
              <a:rPr lang="en-US" dirty="0" smtClean="0"/>
              <a:t>hanges since 2010 DCC plan (available online) </a:t>
            </a:r>
          </a:p>
          <a:p>
            <a:r>
              <a:rPr lang="en-US" dirty="0" smtClean="0"/>
              <a:t>Prioritize previous plan recommendations</a:t>
            </a:r>
          </a:p>
          <a:p>
            <a:r>
              <a:rPr lang="en-US" dirty="0" smtClean="0"/>
              <a:t>Update driving force matrix &amp; scenarios </a:t>
            </a:r>
          </a:p>
          <a:p>
            <a:r>
              <a:rPr lang="en-US" dirty="0" smtClean="0"/>
              <a:t>Future meeting date(s) and data needs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DCC Management Plan</a:t>
            </a:r>
            <a:r>
              <a:rPr lang="en-US" dirty="0"/>
              <a:t> </a:t>
            </a:r>
            <a:r>
              <a:rPr lang="en-US" dirty="0" smtClean="0"/>
              <a:t>Update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Decreasing Vehicle Miles Traveled (VMT)</a:t>
            </a:r>
          </a:p>
          <a:p>
            <a:r>
              <a:rPr lang="en-US" dirty="0" smtClean="0"/>
              <a:t>Increasing demand for transit &amp; ride-sharing</a:t>
            </a:r>
          </a:p>
          <a:p>
            <a:r>
              <a:rPr lang="en-US" dirty="0" smtClean="0"/>
              <a:t>Down East Sunrise Trail completed &amp; opened</a:t>
            </a:r>
          </a:p>
          <a:p>
            <a:r>
              <a:rPr lang="en-US" dirty="0" smtClean="0"/>
              <a:t>New marine freight imports-exports via Eastport</a:t>
            </a:r>
          </a:p>
          <a:p>
            <a:r>
              <a:rPr lang="en-US" dirty="0" smtClean="0"/>
              <a:t>Third designated scenic byway – Bold Coast</a:t>
            </a:r>
          </a:p>
          <a:p>
            <a:r>
              <a:rPr lang="en-US" dirty="0" smtClean="0"/>
              <a:t>More towns with comp plans/LU ordinances</a:t>
            </a:r>
          </a:p>
          <a:p>
            <a:r>
              <a:rPr lang="en-US" dirty="0" smtClean="0"/>
              <a:t>More conserved lands</a:t>
            </a:r>
          </a:p>
          <a:p>
            <a:r>
              <a:rPr lang="en-US" dirty="0" smtClean="0"/>
              <a:t>Updates for driving forces and scenarios:</a:t>
            </a:r>
          </a:p>
          <a:p>
            <a:pPr marL="109728" indent="0">
              <a:buNone/>
            </a:pPr>
            <a:endParaRPr lang="en-US" b="1" dirty="0" smtClean="0">
              <a:solidFill>
                <a:schemeClr val="accent3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“It’s tough to make predictions, especially about the future.”</a:t>
            </a:r>
            <a:r>
              <a:rPr lang="en-US" dirty="0" smtClean="0"/>
              <a:t>  -Yogi Berra (paraphrasing others)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Changes Since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9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05072"/>
          </a:xfrm>
        </p:spPr>
        <p:txBody>
          <a:bodyPr/>
          <a:lstStyle/>
          <a:p>
            <a:r>
              <a:rPr lang="en-US" dirty="0" smtClean="0"/>
              <a:t>Eight transportation-related plans over past ten years still have unimplemented or partially implemented recommendations</a:t>
            </a:r>
          </a:p>
          <a:p>
            <a:r>
              <a:rPr lang="en-US" dirty="0" smtClean="0"/>
              <a:t>Primary cause:  lack of funding &amp; staff time</a:t>
            </a:r>
          </a:p>
          <a:p>
            <a:r>
              <a:rPr lang="en-US" dirty="0" smtClean="0"/>
              <a:t>Still high-priority…?  Still even relevant…?</a:t>
            </a:r>
          </a:p>
          <a:p>
            <a:r>
              <a:rPr lang="en-US" dirty="0" smtClean="0"/>
              <a:t>Increasing costs + decreased funding = need to reexamine and prioritize regional goals</a:t>
            </a:r>
          </a:p>
          <a:p>
            <a:r>
              <a:rPr lang="en-US" dirty="0" smtClean="0"/>
              <a:t>Distinguish between “wants” and “needs”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and Ranking Exercise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3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093167"/>
              </p:ext>
            </p:extLst>
          </p:nvPr>
        </p:nvGraphicFramePr>
        <p:xfrm>
          <a:off x="381000" y="1219201"/>
          <a:ext cx="8077200" cy="4630424"/>
        </p:xfrm>
        <a:graphic>
          <a:graphicData uri="http://schemas.openxmlformats.org/drawingml/2006/table">
            <a:tbl>
              <a:tblPr/>
              <a:tblGrid>
                <a:gridCol w="7692571"/>
                <a:gridCol w="384629"/>
              </a:tblGrid>
              <a:tr h="4787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Task Group Standards for Prioritizing Partially Implemented and Unimplemented Recommendations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9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Please use these guidelines to assess priorities for unimplemented &amp; partially implemented items in this table.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9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High 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Priority: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This recommendation should be implemented as soon as a viable funding source can be identified, even if it means delaying other deserving projects.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974706"/>
                          </a:solidFill>
                          <a:effectLst/>
                          <a:latin typeface="Calibri"/>
                        </a:rPr>
                        <a:t>Medium Priority: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While not as urgent as the high-priority recommendations, this is an important project that will promote regional transportation and economic development goals when it is implemented.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Low Priority: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Although this recommendation remains a worthwhile undertaking for the long term, it is probably not feasible in the current and near-future funding environment.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5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403151"/>
                          </a:solidFill>
                          <a:effectLst/>
                          <a:latin typeface="Calibri"/>
                        </a:rPr>
                        <a:t>Outdated/Not Cost-Effective: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This recommendation is unlikely to promote any current goals for multimodal transportation and economic development in Washington County.  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RANKING CRITERIA (from worksheet)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383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“Factors or trends that affect future development along corridors.”</a:t>
            </a:r>
          </a:p>
          <a:p>
            <a:r>
              <a:rPr lang="en-US" dirty="0" smtClean="0"/>
              <a:t>Driving factors </a:t>
            </a:r>
            <a:r>
              <a:rPr lang="en-US" b="1" dirty="0" smtClean="0"/>
              <a:t>=&gt;</a:t>
            </a:r>
            <a:r>
              <a:rPr lang="en-US" dirty="0" smtClean="0"/>
              <a:t> future development; future development </a:t>
            </a:r>
            <a:r>
              <a:rPr lang="en-US" b="1" dirty="0" smtClean="0"/>
              <a:t>=&gt;</a:t>
            </a:r>
            <a:r>
              <a:rPr lang="en-US" dirty="0" smtClean="0"/>
              <a:t> corridor demand</a:t>
            </a:r>
          </a:p>
          <a:p>
            <a:endParaRPr lang="en-US" dirty="0"/>
          </a:p>
          <a:p>
            <a:r>
              <a:rPr lang="en-US" dirty="0" smtClean="0"/>
              <a:t>Major categories of driving factors:</a:t>
            </a:r>
          </a:p>
          <a:p>
            <a:pPr lvl="1"/>
            <a:r>
              <a:rPr lang="en-US" dirty="0" smtClean="0"/>
              <a:t>Socioeconomic conditions</a:t>
            </a:r>
          </a:p>
          <a:p>
            <a:pPr lvl="1"/>
            <a:r>
              <a:rPr lang="en-US" dirty="0" smtClean="0"/>
              <a:t>Infrastructure &amp; new technology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olicy choices at local, state, federal levels</a:t>
            </a:r>
          </a:p>
          <a:p>
            <a:pPr lvl="1"/>
            <a:r>
              <a:rPr lang="en-US" dirty="0" smtClean="0"/>
              <a:t>Built &amp; natural environment along corridor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Forces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7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976090"/>
              </p:ext>
            </p:extLst>
          </p:nvPr>
        </p:nvGraphicFramePr>
        <p:xfrm>
          <a:off x="609600" y="990600"/>
          <a:ext cx="8229600" cy="5085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r>
                        <a:rPr lang="en-US" baseline="0" dirty="0" smtClean="0"/>
                        <a:t> FORCE: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Economy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Likelihood of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</a:t>
                      </a:r>
                      <a:r>
                        <a:rPr lang="en-US" baseline="0" dirty="0" smtClean="0"/>
                        <a:t>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Impact</a:t>
                      </a:r>
                    </a:p>
                    <a:p>
                      <a:r>
                        <a:rPr lang="en-US" dirty="0" smtClean="0"/>
                        <a:t>(Scale of 1-5)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Natural resources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Manufacturing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Wholesale or retail trade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Tourism, hospitality,  &amp; local culture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Science, technology, education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Health care &amp; social services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 of workforce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Retirees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dirty="0" smtClean="0"/>
                        <a:t>second</a:t>
                      </a:r>
                      <a:r>
                        <a:rPr lang="en-US" sz="1400" baseline="0" dirty="0" smtClean="0"/>
                        <a:t> home purchases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DRIVING FORCES UPDATE</a:t>
            </a:r>
            <a:b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212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009719"/>
              </p:ext>
            </p:extLst>
          </p:nvPr>
        </p:nvGraphicFramePr>
        <p:xfrm>
          <a:off x="457200" y="0"/>
          <a:ext cx="8229600" cy="452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r>
                        <a:rPr lang="en-US" baseline="0" dirty="0" smtClean="0"/>
                        <a:t> FORCE: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Social Trends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Likelihood of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</a:t>
                      </a:r>
                      <a:r>
                        <a:rPr lang="en-US" baseline="0" dirty="0" smtClean="0"/>
                        <a:t>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Impact</a:t>
                      </a:r>
                    </a:p>
                    <a:p>
                      <a:r>
                        <a:rPr lang="en-US" dirty="0" smtClean="0"/>
                        <a:t>(Scale of 1-5)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Youths and Teens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Working age population, 18-60+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Age 60+, retired or disabled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Under 60</a:t>
                      </a:r>
                      <a:r>
                        <a:rPr lang="en-US" sz="1400" baseline="0" dirty="0" smtClean="0"/>
                        <a:t> and</a:t>
                      </a:r>
                      <a:r>
                        <a:rPr lang="en-US" sz="1400" dirty="0" smtClean="0"/>
                        <a:t> retired, semi-retired, disabled, or not currently seeking paid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baseline="0" dirty="0" smtClean="0"/>
                        <a:t>Telecommuters, farmers, others who work primarily from their homes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65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469206"/>
              </p:ext>
            </p:extLst>
          </p:nvPr>
        </p:nvGraphicFramePr>
        <p:xfrm>
          <a:off x="228600" y="152400"/>
          <a:ext cx="8229600" cy="589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DRIVING</a:t>
                      </a:r>
                      <a:r>
                        <a:rPr lang="en-US" baseline="0" dirty="0" smtClean="0"/>
                        <a:t> FORCE: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Infrastructure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Likelihood of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</a:t>
                      </a:r>
                      <a:r>
                        <a:rPr lang="en-US" baseline="0" dirty="0" smtClean="0"/>
                        <a:t>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Impact</a:t>
                      </a:r>
                    </a:p>
                    <a:p>
                      <a:r>
                        <a:rPr lang="en-US" dirty="0" smtClean="0"/>
                        <a:t>(Scale of 1-5)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state highways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local roads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Deterioration</a:t>
                      </a:r>
                      <a:r>
                        <a:rPr lang="en-US" sz="1200" baseline="0" dirty="0" smtClean="0"/>
                        <a:t> of existing roads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 transit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Sidewalks and multi-user</a:t>
                      </a:r>
                      <a:r>
                        <a:rPr lang="en-US" sz="1200" baseline="0" dirty="0" smtClean="0"/>
                        <a:t> trails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Shipping</a:t>
                      </a:r>
                      <a:r>
                        <a:rPr lang="en-US" sz="1200" baseline="0" dirty="0" smtClean="0"/>
                        <a:t> demand (sea-air-rail-truck)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Passenger</a:t>
                      </a:r>
                      <a:r>
                        <a:rPr lang="en-US" sz="1200" baseline="0" dirty="0" smtClean="0"/>
                        <a:t> demand (sea-air-rail)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Three-phase power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</a:t>
                      </a:r>
                      <a:r>
                        <a:rPr lang="en-US" sz="1200" baseline="0" dirty="0" smtClean="0"/>
                        <a:t> water &amp; sewer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Broadband or other high-speed Internet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Natural gas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Windpower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36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1308</TotalTime>
  <Words>997</Words>
  <Application>Microsoft Macintosh PowerPoint</Application>
  <PresentationFormat>On-screen Show (4:3)</PresentationFormat>
  <Paragraphs>244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DOWNEAST COASTAL CORRIDOR MANAGEMENT PLAN UPDATE</vt:lpstr>
      <vt:lpstr> DCC Management Plan Update  </vt:lpstr>
      <vt:lpstr>Regional Changes Since 2010</vt:lpstr>
      <vt:lpstr>Review and Ranking Exercise </vt:lpstr>
      <vt:lpstr>RANKING CRITERIA (from worksheet) </vt:lpstr>
      <vt:lpstr>Driving Forces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Set Up Future Meetings </vt:lpstr>
      <vt:lpstr>THANK YOU FOR PARTICIPATING!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CANADIAN CORRIDOR MANAGEMENT PLAN</dc:title>
  <dc:creator>Sandi Duchesne, PE, PTOE, AICP</dc:creator>
  <cp:lastModifiedBy>Judy East</cp:lastModifiedBy>
  <cp:revision>37</cp:revision>
  <dcterms:created xsi:type="dcterms:W3CDTF">2011-03-14T01:16:09Z</dcterms:created>
  <dcterms:modified xsi:type="dcterms:W3CDTF">2014-03-28T12:16:07Z</dcterms:modified>
</cp:coreProperties>
</file>