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281" r:id="rId4"/>
    <p:sldId id="258" r:id="rId5"/>
    <p:sldId id="260" r:id="rId6"/>
    <p:sldId id="273" r:id="rId7"/>
    <p:sldId id="274" r:id="rId8"/>
    <p:sldId id="275" r:id="rId9"/>
    <p:sldId id="276" r:id="rId10"/>
    <p:sldId id="277" r:id="rId11"/>
    <p:sldId id="278" r:id="rId12"/>
    <p:sldId id="279" r:id="rId13"/>
    <p:sldId id="280" r:id="rId14"/>
    <p:sldId id="282" r:id="rId15"/>
    <p:sldId id="283" r:id="rId16"/>
    <p:sldId id="284" r:id="rId17"/>
    <p:sldId id="285" r:id="rId18"/>
    <p:sldId id="286" r:id="rId19"/>
    <p:sldId id="287" r:id="rId20"/>
    <p:sldId id="288" r:id="rId21"/>
    <p:sldId id="289" r:id="rId22"/>
    <p:sldId id="290"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AE44232-4897-4E35-9A85-B1543D243EC5}">
          <p14:sldIdLst>
            <p14:sldId id="256"/>
            <p14:sldId id="257"/>
            <p14:sldId id="281"/>
            <p14:sldId id="258"/>
            <p14:sldId id="260"/>
            <p14:sldId id="273"/>
            <p14:sldId id="274"/>
            <p14:sldId id="275"/>
            <p14:sldId id="276"/>
            <p14:sldId id="277"/>
            <p14:sldId id="278"/>
            <p14:sldId id="279"/>
            <p14:sldId id="280"/>
            <p14:sldId id="282"/>
            <p14:sldId id="283"/>
            <p14:sldId id="284"/>
            <p14:sldId id="285"/>
            <p14:sldId id="286"/>
            <p14:sldId id="287"/>
            <p14:sldId id="288"/>
            <p14:sldId id="289"/>
            <p14:sldId id="290"/>
            <p14:sldId id="272"/>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Sandi Duchesne, PE, PTOE, AICP" initials="M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58" autoAdjust="0"/>
  </p:normalViewPr>
  <p:slideViewPr>
    <p:cSldViewPr>
      <p:cViewPr varScale="1">
        <p:scale>
          <a:sx n="41" d="100"/>
          <a:sy n="41" d="100"/>
        </p:scale>
        <p:origin x="-75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F64A90-31E4-44DC-9396-5F1007A38A4A}" type="datetimeFigureOut">
              <a:rPr lang="en-US" smtClean="0"/>
              <a:pPr/>
              <a:t>6/12/2014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415EE-2B98-41F0-BB4F-889FDCFBF38C}" type="slidenum">
              <a:rPr lang="en-US" smtClean="0"/>
              <a:pPr/>
              <a:t>‹#›</a:t>
            </a:fld>
            <a:endParaRPr lang="en-US"/>
          </a:p>
        </p:txBody>
      </p:sp>
    </p:spTree>
    <p:extLst>
      <p:ext uri="{BB962C8B-B14F-4D97-AF65-F5344CB8AC3E}">
        <p14:creationId xmlns:p14="http://schemas.microsoft.com/office/powerpoint/2010/main" val="225709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A7A415EE-2B98-41F0-BB4F-889FDCFBF38C}" type="slidenum">
              <a:rPr lang="en-US" smtClean="0"/>
              <a:pPr/>
              <a:t>2</a:t>
            </a:fld>
            <a:endParaRPr lang="en-US"/>
          </a:p>
        </p:txBody>
      </p:sp>
    </p:spTree>
    <p:extLst>
      <p:ext uri="{BB962C8B-B14F-4D97-AF65-F5344CB8AC3E}">
        <p14:creationId xmlns:p14="http://schemas.microsoft.com/office/powerpoint/2010/main" val="266371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wi</a:t>
            </a:r>
            <a:endParaRPr lang="en-US" dirty="0"/>
          </a:p>
        </p:txBody>
      </p:sp>
      <p:sp>
        <p:nvSpPr>
          <p:cNvPr id="4" name="Slide Number Placeholder 3"/>
          <p:cNvSpPr>
            <a:spLocks noGrp="1"/>
          </p:cNvSpPr>
          <p:nvPr>
            <p:ph type="sldNum" sz="quarter" idx="10"/>
          </p:nvPr>
        </p:nvSpPr>
        <p:spPr/>
        <p:txBody>
          <a:bodyPr/>
          <a:lstStyle/>
          <a:p>
            <a:fld id="{A7A415EE-2B98-41F0-BB4F-889FDCFBF38C}" type="slidenum">
              <a:rPr lang="en-US" smtClean="0"/>
              <a:pPr/>
              <a:t>18</a:t>
            </a:fld>
            <a:endParaRPr lang="en-US"/>
          </a:p>
        </p:txBody>
      </p:sp>
    </p:spTree>
    <p:extLst>
      <p:ext uri="{BB962C8B-B14F-4D97-AF65-F5344CB8AC3E}">
        <p14:creationId xmlns:p14="http://schemas.microsoft.com/office/powerpoint/2010/main" val="3079432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5F03580-9132-4D23-8477-8B2D3F151FF3}" type="datetimeFigureOut">
              <a:rPr lang="en-US" smtClean="0"/>
              <a:pPr/>
              <a:t>6/12/2014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1208737-983C-4FBE-80F4-1AF9C7C3B8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F03580-9132-4D23-8477-8B2D3F151FF3}" type="datetimeFigureOut">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208737-983C-4FBE-80F4-1AF9C7C3B8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F03580-9132-4D23-8477-8B2D3F151FF3}" type="datetimeFigureOut">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208737-983C-4FBE-80F4-1AF9C7C3B8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F03580-9132-4D23-8477-8B2D3F151FF3}" type="datetimeFigureOut">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208737-983C-4FBE-80F4-1AF9C7C3B8D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F03580-9132-4D23-8477-8B2D3F151FF3}" type="datetimeFigureOut">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208737-983C-4FBE-80F4-1AF9C7C3B8D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F03580-9132-4D23-8477-8B2D3F151FF3}" type="datetimeFigureOut">
              <a:rPr lang="en-US" smtClean="0"/>
              <a:pPr/>
              <a:t>6/12/2014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208737-983C-4FBE-80F4-1AF9C7C3B8D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F03580-9132-4D23-8477-8B2D3F151FF3}" type="datetimeFigureOut">
              <a:rPr lang="en-US" smtClean="0"/>
              <a:pPr/>
              <a:t>6/12/2014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1208737-983C-4FBE-80F4-1AF9C7C3B8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5F03580-9132-4D23-8477-8B2D3F151FF3}" type="datetimeFigureOut">
              <a:rPr lang="en-US" smtClean="0"/>
              <a:pPr/>
              <a:t>6/12/2014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208737-983C-4FBE-80F4-1AF9C7C3B8D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F03580-9132-4D23-8477-8B2D3F151FF3}" type="datetimeFigureOut">
              <a:rPr lang="en-US" smtClean="0"/>
              <a:pPr/>
              <a:t>6/12/2014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1208737-983C-4FBE-80F4-1AF9C7C3B8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5F03580-9132-4D23-8477-8B2D3F151FF3}" type="datetimeFigureOut">
              <a:rPr lang="en-US" smtClean="0"/>
              <a:pPr/>
              <a:t>6/12/2014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208737-983C-4FBE-80F4-1AF9C7C3B8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5F03580-9132-4D23-8477-8B2D3F151FF3}" type="datetimeFigureOut">
              <a:rPr lang="en-US" smtClean="0"/>
              <a:pPr/>
              <a:t>6/12/2014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1208737-983C-4FBE-80F4-1AF9C7C3B8D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F03580-9132-4D23-8477-8B2D3F151FF3}" type="datetimeFigureOut">
              <a:rPr lang="en-US" smtClean="0"/>
              <a:pPr/>
              <a:t>6/12/2014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208737-983C-4FBE-80F4-1AF9C7C3B8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406" y="838200"/>
            <a:ext cx="8839200" cy="1524963"/>
          </a:xfrm>
        </p:spPr>
        <p:txBody>
          <a:bodyPr>
            <a:normAutofit/>
          </a:bodyPr>
          <a:lstStyle/>
          <a:p>
            <a:pPr algn="ctr"/>
            <a:r>
              <a:rPr lang="en-US" sz="4000" dirty="0" smtClean="0"/>
              <a:t>DOWNEAST COASTAL CORRIDOR MANAGEMENT PLAN UPDATE</a:t>
            </a:r>
            <a:endParaRPr lang="en-US" sz="4000" dirty="0"/>
          </a:p>
        </p:txBody>
      </p:sp>
      <p:sp>
        <p:nvSpPr>
          <p:cNvPr id="3" name="Subtitle 2"/>
          <p:cNvSpPr>
            <a:spLocks noGrp="1"/>
          </p:cNvSpPr>
          <p:nvPr>
            <p:ph type="subTitle" idx="1"/>
          </p:nvPr>
        </p:nvSpPr>
        <p:spPr/>
        <p:txBody>
          <a:bodyPr>
            <a:normAutofit/>
          </a:bodyPr>
          <a:lstStyle/>
          <a:p>
            <a:r>
              <a:rPr lang="en-US" sz="2400" dirty="0" smtClean="0"/>
              <a:t>Advisory Committee Meeting</a:t>
            </a:r>
          </a:p>
          <a:p>
            <a:r>
              <a:rPr lang="en-US" sz="2400" dirty="0" smtClean="0"/>
              <a:t>April 3, 2014</a:t>
            </a:r>
            <a:endParaRPr lang="en-US" sz="2400" dirty="0"/>
          </a:p>
        </p:txBody>
      </p:sp>
      <p:pic>
        <p:nvPicPr>
          <p:cNvPr id="4" name="Picture 3" descr="WCCOGHeader.jpg"/>
          <p:cNvPicPr>
            <a:picLocks noChangeAspect="1"/>
          </p:cNvPicPr>
          <p:nvPr/>
        </p:nvPicPr>
        <p:blipFill>
          <a:blip r:embed="rId2" cstate="print"/>
          <a:stretch>
            <a:fillRect/>
          </a:stretch>
        </p:blipFill>
        <p:spPr>
          <a:xfrm>
            <a:off x="4552179" y="5955290"/>
            <a:ext cx="4591821" cy="90271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5955290"/>
            <a:ext cx="2783835" cy="72173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US" b="1" dirty="0"/>
              <a:t>EASTERN INTERIOR CORRIDOR MANAGEMENT PLAN </a:t>
            </a:r>
            <a:r>
              <a:rPr lang="en-US" b="1" dirty="0" smtClean="0"/>
              <a:t>(continued)</a:t>
            </a:r>
          </a:p>
          <a:p>
            <a:pPr>
              <a:buFont typeface="Wingdings" panose="05000000000000000000" pitchFamily="2" charset="2"/>
              <a:buChar char="§"/>
            </a:pPr>
            <a:r>
              <a:rPr lang="en-US" dirty="0" smtClean="0"/>
              <a:t>Expand </a:t>
            </a:r>
            <a:r>
              <a:rPr lang="en-US" dirty="0"/>
              <a:t>rural transit service.  </a:t>
            </a:r>
            <a:r>
              <a:rPr lang="en-US" b="1" dirty="0"/>
              <a:t>Ranking: H (range: O-H)</a:t>
            </a:r>
            <a:endParaRPr lang="en-US" dirty="0"/>
          </a:p>
          <a:p>
            <a:pPr>
              <a:buFont typeface="Wingdings" panose="05000000000000000000" pitchFamily="2" charset="2"/>
              <a:buChar char="§"/>
            </a:pPr>
            <a:r>
              <a:rPr lang="en-US" dirty="0" smtClean="0"/>
              <a:t>Provide additional </a:t>
            </a:r>
            <a:r>
              <a:rPr lang="en-US" dirty="0"/>
              <a:t>scenic pull-offs and tourist-friendly roadside amenities.  </a:t>
            </a:r>
            <a:r>
              <a:rPr lang="en-US" b="1" dirty="0"/>
              <a:t>Ranking: M (range: O-H)*</a:t>
            </a:r>
            <a:endParaRPr lang="en-US" dirty="0"/>
          </a:p>
          <a:p>
            <a:pPr>
              <a:buFont typeface="Wingdings" panose="05000000000000000000" pitchFamily="2" charset="2"/>
              <a:buChar char="§"/>
            </a:pPr>
            <a:r>
              <a:rPr lang="en-US" dirty="0" smtClean="0"/>
              <a:t>Increase </a:t>
            </a:r>
            <a:r>
              <a:rPr lang="en-US" dirty="0"/>
              <a:t>funding for tourist attractions, e.g., scenic byways, working harbors, multi-user trails, and designated bike routes.  </a:t>
            </a:r>
            <a:r>
              <a:rPr lang="en-US" b="1" dirty="0"/>
              <a:t>Ranking: M (range: O-H)*</a:t>
            </a:r>
            <a:endParaRPr lang="en-US" dirty="0"/>
          </a:p>
          <a:p>
            <a:pPr>
              <a:buFont typeface="Wingdings" panose="05000000000000000000" pitchFamily="2" charset="2"/>
              <a:buChar char="§"/>
            </a:pPr>
            <a:r>
              <a:rPr lang="en-US" dirty="0" smtClean="0"/>
              <a:t>Improve infrastructure </a:t>
            </a:r>
            <a:r>
              <a:rPr lang="en-US" dirty="0"/>
              <a:t>at general-aviation airports (particularly for ground transportation).  </a:t>
            </a:r>
            <a:r>
              <a:rPr lang="en-US" b="1" dirty="0"/>
              <a:t>Ranking: M (range: M-H)</a:t>
            </a:r>
            <a:endParaRPr lang="en-US" dirty="0"/>
          </a:p>
          <a:p>
            <a:pPr>
              <a:buFont typeface="Wingdings" panose="05000000000000000000" pitchFamily="2" charset="2"/>
              <a:buChar char="§"/>
            </a:pPr>
            <a:r>
              <a:rPr lang="en-US" dirty="0" smtClean="0"/>
              <a:t>Reinstate the </a:t>
            </a:r>
            <a:r>
              <a:rPr lang="en-US" dirty="0"/>
              <a:t>"backlog" program for upgrading structurally deficient roads using local stakeholder input to establish regional priorities. </a:t>
            </a:r>
            <a:r>
              <a:rPr lang="en-US" b="1" dirty="0"/>
              <a:t>Ranking: M (range: M-H)</a:t>
            </a:r>
            <a:endParaRPr lang="en-US" dirty="0"/>
          </a:p>
          <a:p>
            <a:pPr>
              <a:buFont typeface="Wingdings" panose="05000000000000000000" pitchFamily="2" charset="2"/>
              <a:buChar char="§"/>
            </a:pPr>
            <a:r>
              <a:rPr lang="en-US" dirty="0" smtClean="0"/>
              <a:t>Collaborate with </a:t>
            </a:r>
            <a:r>
              <a:rPr lang="en-US" dirty="0"/>
              <a:t>Department of Conservation to improve safety and public access at the rest area on State Route 6 at Musquash Lake. </a:t>
            </a:r>
            <a:r>
              <a:rPr lang="en-US" b="1" dirty="0"/>
              <a:t>Ranking: M (range: L-H)</a:t>
            </a:r>
            <a:endParaRPr lang="en-US" dirty="0"/>
          </a:p>
          <a:p>
            <a:pPr>
              <a:buFont typeface="Wingdings" panose="05000000000000000000" pitchFamily="2" charset="2"/>
              <a:buChar char="§"/>
            </a:pPr>
            <a:r>
              <a:rPr lang="en-US" dirty="0" smtClean="0"/>
              <a:t>Study feasibility </a:t>
            </a:r>
            <a:r>
              <a:rPr lang="en-US" dirty="0"/>
              <a:t>of adding climbing lanes, shoulders, and two-way left-turn lanes (in more developed areas) where needed to improve mobility on State Route 6.  </a:t>
            </a:r>
            <a:r>
              <a:rPr lang="en-US" b="1" dirty="0"/>
              <a:t>Ranking: M (range: L-H)</a:t>
            </a: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1575599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b="1" dirty="0"/>
              <a:t>PORT DEVELOPMENT STRATEGIC PLAN (2007)</a:t>
            </a:r>
            <a:endParaRPr lang="en-US" dirty="0"/>
          </a:p>
          <a:p>
            <a:pPr>
              <a:buFont typeface="Wingdings" panose="05000000000000000000" pitchFamily="2" charset="2"/>
              <a:buChar char="§"/>
            </a:pPr>
            <a:r>
              <a:rPr lang="en-US" dirty="0" smtClean="0"/>
              <a:t>Lease </a:t>
            </a:r>
            <a:r>
              <a:rPr lang="en-US" dirty="0"/>
              <a:t>port facilities &amp; operations to a private entity to be developed as an industrial park (would generate additional demand for raw materials &amp; exports). Public-private partnership would be preferable, but unlikely to generate bids from private investors.  </a:t>
            </a:r>
            <a:r>
              <a:rPr lang="en-US" b="1" dirty="0"/>
              <a:t>Ranking: M (range: M-H)</a:t>
            </a:r>
            <a:endParaRPr lang="en-US" dirty="0"/>
          </a:p>
          <a:p>
            <a:pPr>
              <a:buFont typeface="Wingdings" panose="05000000000000000000" pitchFamily="2" charset="2"/>
              <a:buChar char="§"/>
            </a:pPr>
            <a:r>
              <a:rPr lang="en-US" dirty="0" smtClean="0"/>
              <a:t>Focus </a:t>
            </a:r>
            <a:r>
              <a:rPr lang="en-US" dirty="0"/>
              <a:t>on expansion of </a:t>
            </a:r>
            <a:r>
              <a:rPr lang="en-US" dirty="0" err="1"/>
              <a:t>breakbulk</a:t>
            </a:r>
            <a:r>
              <a:rPr lang="en-US" dirty="0"/>
              <a:t> and bulk cargo handling services to expand customer base.  </a:t>
            </a:r>
            <a:r>
              <a:rPr lang="en-US" b="1" dirty="0"/>
              <a:t>Ranking:  H (range: M-H)</a:t>
            </a:r>
            <a:endParaRPr lang="en-US" dirty="0"/>
          </a:p>
          <a:p>
            <a:pPr>
              <a:buFont typeface="Wingdings" panose="05000000000000000000" pitchFamily="2" charset="2"/>
              <a:buChar char="§"/>
            </a:pPr>
            <a:r>
              <a:rPr lang="en-US" dirty="0" smtClean="0"/>
              <a:t>Bring </a:t>
            </a:r>
            <a:r>
              <a:rPr lang="en-US" dirty="0"/>
              <a:t>Eastport Port Authority under Maine Port Authority umbrella to consolidate operations at all state port authorities:  </a:t>
            </a:r>
            <a:r>
              <a:rPr lang="en-US" b="1" dirty="0"/>
              <a:t>Ranking: M (range:  O-H)</a:t>
            </a:r>
            <a:endParaRPr lang="en-US" dirty="0"/>
          </a:p>
          <a:p>
            <a:pPr marL="109728" indent="0">
              <a:buNone/>
            </a:pPr>
            <a:r>
              <a:rPr lang="en-US" b="1" dirty="0"/>
              <a:t> </a:t>
            </a:r>
            <a:endParaRPr lang="en-US" dirty="0"/>
          </a:p>
          <a:p>
            <a:endParaRPr lang="en-US" dirty="0"/>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2335385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b="1" dirty="0"/>
              <a:t>EASTPORT FREIGHT RAIL RESTORATION STUDY (2009)</a:t>
            </a:r>
            <a:endParaRPr lang="en-US" dirty="0"/>
          </a:p>
          <a:p>
            <a:pPr>
              <a:buFont typeface="Wingdings" panose="05000000000000000000" pitchFamily="2" charset="2"/>
              <a:buChar char="§"/>
            </a:pPr>
            <a:r>
              <a:rPr lang="en-US" dirty="0" smtClean="0"/>
              <a:t>Rehab existing </a:t>
            </a:r>
            <a:r>
              <a:rPr lang="en-US" dirty="0"/>
              <a:t>rails between St. Croix Junction (New Brunswick), Woodland Junction, and Ayers Junction.  </a:t>
            </a:r>
            <a:r>
              <a:rPr lang="en-US" b="1" dirty="0"/>
              <a:t>Ranking: H (range: L-H)</a:t>
            </a:r>
            <a:r>
              <a:rPr lang="en-US" dirty="0"/>
              <a:t> </a:t>
            </a:r>
          </a:p>
          <a:p>
            <a:pPr>
              <a:buFont typeface="Wingdings" panose="05000000000000000000" pitchFamily="2" charset="2"/>
              <a:buChar char="§"/>
            </a:pPr>
            <a:r>
              <a:rPr lang="en-US" dirty="0" smtClean="0"/>
              <a:t>Lay new </a:t>
            </a:r>
            <a:r>
              <a:rPr lang="en-US" dirty="0"/>
              <a:t>rail in existing state-owned right-of-way from Ayers Junction to Perry.  </a:t>
            </a:r>
            <a:r>
              <a:rPr lang="en-US" b="1" dirty="0"/>
              <a:t>Ranking: H (range: L-H)*</a:t>
            </a:r>
            <a:endParaRPr lang="en-US" dirty="0"/>
          </a:p>
          <a:p>
            <a:pPr>
              <a:buFont typeface="Wingdings" panose="05000000000000000000" pitchFamily="2" charset="2"/>
              <a:buChar char="§"/>
            </a:pPr>
            <a:r>
              <a:rPr lang="en-US" dirty="0" smtClean="0"/>
              <a:t>Construct a </a:t>
            </a:r>
            <a:r>
              <a:rPr lang="en-US" dirty="0"/>
              <a:t>new rail-to-truck transloading facility in Perry.  </a:t>
            </a:r>
            <a:r>
              <a:rPr lang="en-US" b="1" dirty="0"/>
              <a:t>Ranking: H (range: L-H)*</a:t>
            </a:r>
            <a:r>
              <a:rPr lang="en-US" dirty="0"/>
              <a:t> </a:t>
            </a:r>
          </a:p>
          <a:p>
            <a:pPr>
              <a:buFont typeface="Wingdings" panose="05000000000000000000" pitchFamily="2" charset="2"/>
              <a:buChar char="§"/>
            </a:pPr>
            <a:r>
              <a:rPr lang="en-US" dirty="0" smtClean="0"/>
              <a:t>Upgrade Eastport </a:t>
            </a:r>
            <a:r>
              <a:rPr lang="en-US" dirty="0"/>
              <a:t>port facilities to handle increased truck traffic. </a:t>
            </a:r>
            <a:r>
              <a:rPr lang="en-US" b="1" dirty="0"/>
              <a:t>Ranking: H (range: L-H</a:t>
            </a:r>
            <a:r>
              <a:rPr lang="en-US" b="1" dirty="0" smtClean="0"/>
              <a:t>)</a:t>
            </a:r>
          </a:p>
          <a:p>
            <a:r>
              <a:rPr lang="en-US" b="1" dirty="0"/>
              <a:t>* </a:t>
            </a:r>
            <a:r>
              <a:rPr lang="en-US" b="1" i="1" dirty="0"/>
              <a:t>wider diversity of opinion</a:t>
            </a:r>
            <a:endParaRPr lang="en-US" i="1" dirty="0"/>
          </a:p>
          <a:p>
            <a:pPr marL="109728" indent="0">
              <a:buNone/>
            </a:pPr>
            <a:r>
              <a:rPr lang="en-US" b="1" dirty="0"/>
              <a:t> </a:t>
            </a:r>
            <a:endParaRPr lang="en-US" dirty="0"/>
          </a:p>
          <a:p>
            <a:endParaRPr lang="en-US" dirty="0"/>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3965842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fontScale="55000" lnSpcReduction="20000"/>
          </a:bodyPr>
          <a:lstStyle/>
          <a:p>
            <a:pPr marL="109728" indent="0">
              <a:buNone/>
            </a:pPr>
            <a:r>
              <a:rPr lang="en-US" b="1" dirty="0"/>
              <a:t>NORTHEAST CAN-AM CONNECTIONS (2009)</a:t>
            </a:r>
            <a:endParaRPr lang="en-US" dirty="0"/>
          </a:p>
          <a:p>
            <a:pPr>
              <a:buFont typeface="Wingdings" panose="05000000000000000000" pitchFamily="2" charset="2"/>
              <a:buChar char="§"/>
            </a:pPr>
            <a:r>
              <a:rPr lang="en-US" dirty="0" smtClean="0"/>
              <a:t>Develop a </a:t>
            </a:r>
            <a:r>
              <a:rPr lang="en-US" dirty="0"/>
              <a:t>shared regional tourism marketing strategy.  </a:t>
            </a:r>
            <a:r>
              <a:rPr lang="en-US" b="1" dirty="0"/>
              <a:t>Ranking: </a:t>
            </a:r>
            <a:r>
              <a:rPr lang="en-US" b="1" dirty="0" smtClean="0"/>
              <a:t>M </a:t>
            </a:r>
            <a:r>
              <a:rPr lang="en-US" b="1" dirty="0"/>
              <a:t>(range: L-H)</a:t>
            </a:r>
            <a:endParaRPr lang="en-US" dirty="0"/>
          </a:p>
          <a:p>
            <a:pPr>
              <a:buFont typeface="Wingdings" panose="05000000000000000000" pitchFamily="2" charset="2"/>
              <a:buChar char="§"/>
            </a:pPr>
            <a:r>
              <a:rPr lang="en-US" dirty="0" smtClean="0"/>
              <a:t>Pilot study </a:t>
            </a:r>
            <a:r>
              <a:rPr lang="en-US" dirty="0"/>
              <a:t>for "seamless border" harmonization of truck weight and length regulations.  </a:t>
            </a:r>
            <a:r>
              <a:rPr lang="en-US" b="1" dirty="0"/>
              <a:t>Ranking: H (range: L-H)</a:t>
            </a:r>
            <a:endParaRPr lang="en-US" dirty="0"/>
          </a:p>
          <a:p>
            <a:pPr>
              <a:buFont typeface="Wingdings" panose="05000000000000000000" pitchFamily="2" charset="2"/>
              <a:buChar char="§"/>
            </a:pPr>
            <a:r>
              <a:rPr lang="en-US" dirty="0" smtClean="0"/>
              <a:t>Institutionalized </a:t>
            </a:r>
            <a:r>
              <a:rPr lang="en-US" dirty="0"/>
              <a:t>program(s) for coordinated Can-Am planning and project development. </a:t>
            </a:r>
            <a:r>
              <a:rPr lang="en-US" b="1" dirty="0"/>
              <a:t>Ranking: H (range: L-H)</a:t>
            </a:r>
            <a:endParaRPr lang="en-US" dirty="0"/>
          </a:p>
          <a:p>
            <a:pPr>
              <a:buFont typeface="Wingdings" panose="05000000000000000000" pitchFamily="2" charset="2"/>
              <a:buChar char="§"/>
            </a:pPr>
            <a:r>
              <a:rPr lang="en-US" dirty="0" smtClean="0"/>
              <a:t>Improve </a:t>
            </a:r>
            <a:r>
              <a:rPr lang="en-US" dirty="0"/>
              <a:t>existing east-west short line international freight rail service and east-west highways.  </a:t>
            </a:r>
            <a:r>
              <a:rPr lang="en-US" b="1" dirty="0"/>
              <a:t>Ranking:  H (range: L-H)</a:t>
            </a:r>
            <a:endParaRPr lang="en-US" dirty="0"/>
          </a:p>
          <a:p>
            <a:pPr>
              <a:buFont typeface="Wingdings" panose="05000000000000000000" pitchFamily="2" charset="2"/>
              <a:buChar char="§"/>
            </a:pPr>
            <a:r>
              <a:rPr lang="en-US" dirty="0" smtClean="0"/>
              <a:t>Develop more </a:t>
            </a:r>
            <a:r>
              <a:rPr lang="en-US" dirty="0"/>
              <a:t>"inland ports" -- i.e., centralized transloading facilities for truck-to-rail service.  </a:t>
            </a:r>
            <a:r>
              <a:rPr lang="en-US" b="1" dirty="0"/>
              <a:t>Ranking: M (range: L-H)*</a:t>
            </a:r>
            <a:endParaRPr lang="en-US" dirty="0"/>
          </a:p>
          <a:p>
            <a:pPr>
              <a:buFont typeface="Wingdings" panose="05000000000000000000" pitchFamily="2" charset="2"/>
              <a:buChar char="§"/>
            </a:pPr>
            <a:r>
              <a:rPr lang="en-US" dirty="0" smtClean="0"/>
              <a:t>Develop </a:t>
            </a:r>
            <a:r>
              <a:rPr lang="en-US" dirty="0"/>
              <a:t>one or more new high-speed, east-west corridors for freight rail and trucks.  </a:t>
            </a:r>
            <a:r>
              <a:rPr lang="en-US" b="1" dirty="0"/>
              <a:t>Ranking: H (range: O-H)*</a:t>
            </a:r>
            <a:endParaRPr lang="en-US" dirty="0"/>
          </a:p>
          <a:p>
            <a:pPr>
              <a:buFont typeface="Wingdings" panose="05000000000000000000" pitchFamily="2" charset="2"/>
              <a:buChar char="§"/>
            </a:pPr>
            <a:r>
              <a:rPr lang="en-US" dirty="0" smtClean="0"/>
              <a:t>Develop a </a:t>
            </a:r>
            <a:r>
              <a:rPr lang="en-US" dirty="0"/>
              <a:t>radial inter-regional transportation system through a combination of north-south, east-west, and inland port connectors.  </a:t>
            </a:r>
            <a:r>
              <a:rPr lang="en-US" b="1" dirty="0"/>
              <a:t>Ranking: H (range: O-H)*</a:t>
            </a:r>
            <a:endParaRPr lang="en-US" dirty="0"/>
          </a:p>
          <a:p>
            <a:pPr>
              <a:buFont typeface="Wingdings" panose="05000000000000000000" pitchFamily="2" charset="2"/>
              <a:buChar char="§"/>
            </a:pPr>
            <a:r>
              <a:rPr lang="en-US" dirty="0" smtClean="0"/>
              <a:t>Increase </a:t>
            </a:r>
            <a:r>
              <a:rPr lang="en-US" dirty="0"/>
              <a:t>inter-regional trade and tourism with other Northeast Can-Am states and provinces.  </a:t>
            </a:r>
            <a:r>
              <a:rPr lang="en-US" b="1" dirty="0"/>
              <a:t>Ranking: M (range: L-H)</a:t>
            </a:r>
            <a:endParaRPr lang="en-US" dirty="0"/>
          </a:p>
          <a:p>
            <a:pPr>
              <a:buFont typeface="Wingdings" panose="05000000000000000000" pitchFamily="2" charset="2"/>
              <a:buChar char="§"/>
            </a:pPr>
            <a:r>
              <a:rPr lang="en-US" dirty="0" smtClean="0"/>
              <a:t>Nurture </a:t>
            </a:r>
            <a:r>
              <a:rPr lang="en-US" dirty="0"/>
              <a:t>and intensify development of regional specialty industries (i.e., energy sector, aircraft and transportation equipment manufacturing, forest and paper products, green technologies, four-season tourism).  </a:t>
            </a:r>
            <a:r>
              <a:rPr lang="en-US" b="1" dirty="0"/>
              <a:t>Ranking: H (range: L-H</a:t>
            </a:r>
            <a:r>
              <a:rPr lang="en-US" b="1" dirty="0" smtClean="0"/>
              <a:t>)</a:t>
            </a:r>
          </a:p>
          <a:p>
            <a:pPr>
              <a:buFont typeface="Wingdings" panose="05000000000000000000" pitchFamily="2" charset="2"/>
              <a:buChar char="§"/>
            </a:pPr>
            <a:r>
              <a:rPr lang="en-US" b="1" dirty="0"/>
              <a:t>* </a:t>
            </a:r>
            <a:r>
              <a:rPr lang="en-US" b="1" i="1" dirty="0"/>
              <a:t>wider diversity of opinion</a:t>
            </a:r>
            <a:endParaRPr lang="en-US" i="1" dirty="0"/>
          </a:p>
          <a:p>
            <a:pPr>
              <a:buFont typeface="Wingdings" panose="05000000000000000000" pitchFamily="2" charset="2"/>
              <a:buChar char="§"/>
            </a:pPr>
            <a:r>
              <a:rPr lang="en-US" dirty="0"/>
              <a:t>	</a:t>
            </a:r>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2980223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Priority 1: Route 9, new border crossing hwy.</a:t>
            </a:r>
          </a:p>
          <a:p>
            <a:r>
              <a:rPr lang="en-US" dirty="0" smtClean="0"/>
              <a:t>Priority 2: US-1, US-1A Harrington-Milbridge, Route 190</a:t>
            </a:r>
          </a:p>
          <a:p>
            <a:r>
              <a:rPr lang="en-US" dirty="0" smtClean="0"/>
              <a:t>Priority 3:  Routes 192, 193, 182, US-1 Harrington-Milbridge </a:t>
            </a:r>
          </a:p>
          <a:p>
            <a:r>
              <a:rPr lang="en-US" dirty="0" smtClean="0"/>
              <a:t>Priority 4: Routes 214, 191, 92, 187, US-1A Machias-</a:t>
            </a:r>
            <a:r>
              <a:rPr lang="en-US" dirty="0" err="1" smtClean="0"/>
              <a:t>Whitneyville</a:t>
            </a:r>
            <a:endParaRPr lang="en-US" dirty="0" smtClean="0"/>
          </a:p>
          <a:p>
            <a:r>
              <a:rPr lang="en-US" dirty="0" smtClean="0"/>
              <a:t>Priority 5: Charlotte Road, Cooper Road, etc. </a:t>
            </a:r>
            <a:r>
              <a:rPr lang="en-US" smtClean="0"/>
              <a:t>(minor </a:t>
            </a:r>
            <a:r>
              <a:rPr lang="en-US" dirty="0" smtClean="0"/>
              <a:t>collector “state aid” roads)</a:t>
            </a:r>
          </a:p>
          <a:p>
            <a:r>
              <a:rPr lang="en-US" dirty="0" smtClean="0"/>
              <a:t>Priority 6: Local roads – MaineDOT does not maintain or provide funds to municipalities</a:t>
            </a:r>
          </a:p>
        </p:txBody>
      </p:sp>
      <p:sp>
        <p:nvSpPr>
          <p:cNvPr id="3" name="Title 2"/>
          <p:cNvSpPr>
            <a:spLocks noGrp="1"/>
          </p:cNvSpPr>
          <p:nvPr>
            <p:ph type="title"/>
          </p:nvPr>
        </p:nvSpPr>
        <p:spPr/>
        <p:txBody>
          <a:bodyPr>
            <a:normAutofit fontScale="90000"/>
          </a:bodyPr>
          <a:lstStyle/>
          <a:p>
            <a:r>
              <a:rPr lang="en-US" dirty="0" smtClean="0"/>
              <a:t>MaineDOT Highway Corridor Priorities</a:t>
            </a:r>
            <a:endParaRPr lang="en-US" dirty="0"/>
          </a:p>
        </p:txBody>
      </p:sp>
    </p:spTree>
    <p:extLst>
      <p:ext uri="{BB962C8B-B14F-4D97-AF65-F5344CB8AC3E}">
        <p14:creationId xmlns:p14="http://schemas.microsoft.com/office/powerpoint/2010/main" val="3142144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Alternative travel modes, and improved connections for two or more modes:</a:t>
            </a:r>
          </a:p>
          <a:p>
            <a:pPr lvl="1"/>
            <a:r>
              <a:rPr lang="en-US" dirty="0" smtClean="0"/>
              <a:t>More system efficiency</a:t>
            </a:r>
          </a:p>
          <a:p>
            <a:pPr lvl="1"/>
            <a:r>
              <a:rPr lang="en-US" dirty="0" smtClean="0"/>
              <a:t>More choices for travelers</a:t>
            </a:r>
          </a:p>
          <a:p>
            <a:pPr lvl="1"/>
            <a:r>
              <a:rPr lang="en-US" dirty="0" smtClean="0"/>
              <a:t>Lower overall cost (and bigger bang for the buck)</a:t>
            </a:r>
          </a:p>
          <a:p>
            <a:r>
              <a:rPr lang="en-US" dirty="0" smtClean="0"/>
              <a:t>Existing disconnect between air, rail, &amp; marine infrastructure retards economic growth</a:t>
            </a:r>
          </a:p>
          <a:p>
            <a:r>
              <a:rPr lang="en-US" dirty="0" smtClean="0"/>
              <a:t>Bicycling &amp; walking improve health, reduce carbon emissions, good choice for short trips; </a:t>
            </a:r>
            <a:r>
              <a:rPr lang="en-US" dirty="0" err="1" smtClean="0"/>
              <a:t>infrastucture</a:t>
            </a:r>
            <a:r>
              <a:rPr lang="en-US" dirty="0" smtClean="0"/>
              <a:t> is relatively low-cost</a:t>
            </a:r>
          </a:p>
          <a:p>
            <a:r>
              <a:rPr lang="en-US" dirty="0" smtClean="0"/>
              <a:t>Ride-sharing has potential, but requires more options for “guaranteed ride home” (Zip Cars…?)</a:t>
            </a:r>
          </a:p>
          <a:p>
            <a:endParaRPr lang="en-US" dirty="0"/>
          </a:p>
        </p:txBody>
      </p:sp>
      <p:sp>
        <p:nvSpPr>
          <p:cNvPr id="3" name="Title 2"/>
          <p:cNvSpPr>
            <a:spLocks noGrp="1"/>
          </p:cNvSpPr>
          <p:nvPr>
            <p:ph type="title"/>
          </p:nvPr>
        </p:nvSpPr>
        <p:spPr/>
        <p:txBody>
          <a:bodyPr>
            <a:normAutofit fontScale="90000"/>
          </a:bodyPr>
          <a:lstStyle/>
          <a:p>
            <a:r>
              <a:rPr lang="en-US" dirty="0" smtClean="0"/>
              <a:t>Multimodal – Intermodal Options</a:t>
            </a:r>
            <a:endParaRPr lang="en-US" dirty="0"/>
          </a:p>
        </p:txBody>
      </p:sp>
    </p:spTree>
    <p:extLst>
      <p:ext uri="{BB962C8B-B14F-4D97-AF65-F5344CB8AC3E}">
        <p14:creationId xmlns:p14="http://schemas.microsoft.com/office/powerpoint/2010/main" val="3008556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Proposed Park-and-Ride Lots</a:t>
            </a:r>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8194" y="1481138"/>
            <a:ext cx="6187611" cy="4525962"/>
          </a:xfrm>
          <a:prstGeom prst="rect">
            <a:avLst/>
          </a:prstGeom>
          <a:noFill/>
          <a:ln w="15875">
            <a:solidFill>
              <a:schemeClr val="accent1"/>
            </a:solidFill>
          </a:ln>
        </p:spPr>
      </p:pic>
    </p:spTree>
    <p:extLst>
      <p:ext uri="{BB962C8B-B14F-4D97-AF65-F5344CB8AC3E}">
        <p14:creationId xmlns:p14="http://schemas.microsoft.com/office/powerpoint/2010/main" val="3580970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Increase fuel tax</a:t>
            </a:r>
          </a:p>
          <a:p>
            <a:pPr lvl="1"/>
            <a:r>
              <a:rPr lang="en-US" dirty="0" smtClean="0"/>
              <a:t>Advantages: “invisible” to users (once passed) </a:t>
            </a:r>
          </a:p>
          <a:p>
            <a:pPr lvl="1"/>
            <a:r>
              <a:rPr lang="en-US" dirty="0" smtClean="0"/>
              <a:t>Disadvantages: fuel-efficient vehicles reduce funding; punitive to lower-income rural population, esp. as fuel costs rise</a:t>
            </a:r>
          </a:p>
          <a:p>
            <a:r>
              <a:rPr lang="en-US" dirty="0" smtClean="0"/>
              <a:t>GPS tracking</a:t>
            </a:r>
          </a:p>
          <a:p>
            <a:pPr lvl="1"/>
            <a:r>
              <a:rPr lang="en-US" dirty="0" smtClean="0"/>
              <a:t>Advantages: pay-by-the mile rather than pay-by-the-gallon</a:t>
            </a:r>
          </a:p>
          <a:p>
            <a:pPr lvl="1"/>
            <a:r>
              <a:rPr lang="en-US" dirty="0" smtClean="0"/>
              <a:t>Disadvantages: </a:t>
            </a:r>
            <a:r>
              <a:rPr lang="en-US" dirty="0"/>
              <a:t>p</a:t>
            </a:r>
            <a:r>
              <a:rPr lang="en-US" dirty="0" smtClean="0"/>
              <a:t>rivacy concerns; may create disincentives for longer trips and rural living; hits poor rural families hardest; difficult to collect revenues</a:t>
            </a:r>
          </a:p>
          <a:p>
            <a:r>
              <a:rPr lang="en-US" dirty="0" smtClean="0"/>
              <a:t>Public-private financing (for major projects)</a:t>
            </a:r>
          </a:p>
          <a:p>
            <a:r>
              <a:rPr lang="en-US" dirty="0" smtClean="0"/>
              <a:t>State infrastructure bank…?  </a:t>
            </a:r>
          </a:p>
          <a:p>
            <a:pPr lvl="1"/>
            <a:endParaRPr lang="en-US" dirty="0"/>
          </a:p>
        </p:txBody>
      </p:sp>
      <p:sp>
        <p:nvSpPr>
          <p:cNvPr id="3" name="Title 2"/>
          <p:cNvSpPr>
            <a:spLocks noGrp="1"/>
          </p:cNvSpPr>
          <p:nvPr>
            <p:ph type="title"/>
          </p:nvPr>
        </p:nvSpPr>
        <p:spPr/>
        <p:txBody>
          <a:bodyPr/>
          <a:lstStyle/>
          <a:p>
            <a:r>
              <a:rPr lang="en-US" dirty="0" smtClean="0"/>
              <a:t>Alternative Funding Sources</a:t>
            </a:r>
            <a:endParaRPr lang="en-US" dirty="0"/>
          </a:p>
        </p:txBody>
      </p:sp>
    </p:spTree>
    <p:extLst>
      <p:ext uri="{BB962C8B-B14F-4D97-AF65-F5344CB8AC3E}">
        <p14:creationId xmlns:p14="http://schemas.microsoft.com/office/powerpoint/2010/main" val="2461447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Five scenarios described in 2010 CMP – still valid?</a:t>
            </a:r>
          </a:p>
          <a:p>
            <a:r>
              <a:rPr lang="en-US" dirty="0" smtClean="0"/>
              <a:t>Possible interaction between transportation and economy due to focused policy and investments over next 15 years</a:t>
            </a:r>
          </a:p>
          <a:p>
            <a:r>
              <a:rPr lang="en-US" b="1" dirty="0" smtClean="0"/>
              <a:t>Energy Development</a:t>
            </a:r>
            <a:r>
              <a:rPr lang="en-US" dirty="0" smtClean="0"/>
              <a:t>:  tidal, wind, biomass, LNG, new transmission lines (electric/gas); small-scale geothermal, wind, solar &amp; hydro</a:t>
            </a:r>
          </a:p>
          <a:p>
            <a:r>
              <a:rPr lang="en-US" b="1" dirty="0" smtClean="0"/>
              <a:t>Tourism &amp; Seasonal Residents</a:t>
            </a:r>
            <a:r>
              <a:rPr lang="en-US" dirty="0" smtClean="0"/>
              <a:t>:  ecotourism, retiring baby boomers, international visitors and cruise ships (demanding more car-free and intermodal travel), 4-season use of Downeast Sunrise Trail</a:t>
            </a:r>
            <a:endParaRPr lang="en-US" dirty="0"/>
          </a:p>
        </p:txBody>
      </p:sp>
      <p:sp>
        <p:nvSpPr>
          <p:cNvPr id="3" name="Title 2"/>
          <p:cNvSpPr>
            <a:spLocks noGrp="1"/>
          </p:cNvSpPr>
          <p:nvPr>
            <p:ph type="title"/>
          </p:nvPr>
        </p:nvSpPr>
        <p:spPr/>
        <p:txBody>
          <a:bodyPr/>
          <a:lstStyle/>
          <a:p>
            <a:r>
              <a:rPr lang="en-US" dirty="0" smtClean="0"/>
              <a:t>Scenario Updates</a:t>
            </a:r>
            <a:endParaRPr lang="en-US" dirty="0"/>
          </a:p>
        </p:txBody>
      </p:sp>
    </p:spTree>
    <p:extLst>
      <p:ext uri="{BB962C8B-B14F-4D97-AF65-F5344CB8AC3E}">
        <p14:creationId xmlns:p14="http://schemas.microsoft.com/office/powerpoint/2010/main" val="487171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Health and Human Services: </a:t>
            </a:r>
            <a:r>
              <a:rPr lang="en-US" dirty="0" smtClean="0"/>
              <a:t> aging residents, fewer school-age children and young adults, improved transit options (including sheltered bus stops and computerized ride-matching), many residential &amp; health facilities have their own bus or van and driver, </a:t>
            </a:r>
            <a:r>
              <a:rPr lang="en-US" dirty="0" err="1" smtClean="0"/>
              <a:t>schoolbuses</a:t>
            </a:r>
            <a:r>
              <a:rPr lang="en-US" dirty="0" smtClean="0"/>
              <a:t> used for local and inter-community transport of adults between morning/evening school runs, telemedicine and regional chronic care facilities reduce need for patient trips to Bangor</a:t>
            </a:r>
            <a:endParaRPr lang="en-US" b="1" dirty="0"/>
          </a:p>
        </p:txBody>
      </p:sp>
      <p:sp>
        <p:nvSpPr>
          <p:cNvPr id="3" name="Title 2"/>
          <p:cNvSpPr>
            <a:spLocks noGrp="1"/>
          </p:cNvSpPr>
          <p:nvPr>
            <p:ph type="title"/>
          </p:nvPr>
        </p:nvSpPr>
        <p:spPr/>
        <p:txBody>
          <a:bodyPr/>
          <a:lstStyle/>
          <a:p>
            <a:r>
              <a:rPr lang="en-US" dirty="0" smtClean="0"/>
              <a:t>Scenario Updates</a:t>
            </a:r>
            <a:endParaRPr lang="en-US" dirty="0"/>
          </a:p>
        </p:txBody>
      </p:sp>
    </p:spTree>
    <p:extLst>
      <p:ext uri="{BB962C8B-B14F-4D97-AF65-F5344CB8AC3E}">
        <p14:creationId xmlns:p14="http://schemas.microsoft.com/office/powerpoint/2010/main" val="2675267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OVERVIEW:</a:t>
            </a:r>
          </a:p>
          <a:p>
            <a:r>
              <a:rPr lang="en-US" dirty="0" smtClean="0"/>
              <a:t>Call to order and introductions</a:t>
            </a:r>
          </a:p>
          <a:p>
            <a:r>
              <a:rPr lang="en-US" dirty="0" smtClean="0"/>
              <a:t>Review updated priorities from previous plans</a:t>
            </a:r>
          </a:p>
          <a:p>
            <a:r>
              <a:rPr lang="en-US" dirty="0" smtClean="0"/>
              <a:t>MaineDOT’s new highway corridor priorities</a:t>
            </a:r>
          </a:p>
          <a:p>
            <a:r>
              <a:rPr lang="en-US" dirty="0" smtClean="0"/>
              <a:t>Multimodal &amp; intermodal transportation</a:t>
            </a:r>
          </a:p>
          <a:p>
            <a:r>
              <a:rPr lang="en-US" dirty="0" smtClean="0"/>
              <a:t>Alternative funding mechanisms</a:t>
            </a:r>
          </a:p>
          <a:p>
            <a:r>
              <a:rPr lang="en-US" dirty="0" smtClean="0"/>
              <a:t>Update scenarios</a:t>
            </a:r>
          </a:p>
          <a:p>
            <a:pPr lvl="1"/>
            <a:endParaRPr lang="en-US" dirty="0" smtClean="0"/>
          </a:p>
          <a:p>
            <a:endParaRPr lang="en-US" dirty="0" smtClean="0"/>
          </a:p>
          <a:p>
            <a:pPr>
              <a:buNone/>
            </a:pPr>
            <a:endParaRPr lang="en-US" dirty="0" smtClean="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DCC Management Plan</a:t>
            </a:r>
            <a:r>
              <a:rPr lang="en-US" dirty="0"/>
              <a:t> </a:t>
            </a:r>
            <a:r>
              <a:rPr lang="en-US" dirty="0" smtClean="0"/>
              <a:t>Update</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Transportation Diversification</a:t>
            </a:r>
            <a:r>
              <a:rPr lang="en-US" dirty="0" smtClean="0"/>
              <a:t>:  Passenger services include improved public transit, multi-modal centers in Machias and Calais, water taxis and ferries to connect peninsulas, regional passenger air service, and improved infrastructure for bicycling and walking (with connections to DEST and transit stops).  Freight services include mobility improvements to Routes 1 &amp; 9, streamlined and automated border crossings, reestablishment of rail service to Eastport (or nearby), and “blue highway” interregional shipping for ports along the East Coast. </a:t>
            </a:r>
            <a:endParaRPr lang="en-US" dirty="0"/>
          </a:p>
        </p:txBody>
      </p:sp>
      <p:sp>
        <p:nvSpPr>
          <p:cNvPr id="3" name="Title 2"/>
          <p:cNvSpPr>
            <a:spLocks noGrp="1"/>
          </p:cNvSpPr>
          <p:nvPr>
            <p:ph type="title"/>
          </p:nvPr>
        </p:nvSpPr>
        <p:spPr/>
        <p:txBody>
          <a:bodyPr/>
          <a:lstStyle/>
          <a:p>
            <a:r>
              <a:rPr lang="en-US" dirty="0" smtClean="0"/>
              <a:t>Scenario Updates</a:t>
            </a:r>
            <a:endParaRPr lang="en-US" dirty="0"/>
          </a:p>
        </p:txBody>
      </p:sp>
    </p:spTree>
    <p:extLst>
      <p:ext uri="{BB962C8B-B14F-4D97-AF65-F5344CB8AC3E}">
        <p14:creationId xmlns:p14="http://schemas.microsoft.com/office/powerpoint/2010/main" val="4127647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Status Quo:  </a:t>
            </a:r>
            <a:r>
              <a:rPr lang="en-US" dirty="0" smtClean="0"/>
              <a:t>Seasonal fluctuations in tourism and employment, lower demand on roads due to increased fuel costs (but higher demand for transit and ride-sharing services), piecemeal solutions by private operators to fill the void left by little or no public investment, regional airports struggle to survive, little or no investment by new businesses due to lack of good transportation services.</a:t>
            </a:r>
            <a:endParaRPr lang="en-US" b="1" dirty="0"/>
          </a:p>
        </p:txBody>
      </p:sp>
      <p:sp>
        <p:nvSpPr>
          <p:cNvPr id="3" name="Title 2"/>
          <p:cNvSpPr>
            <a:spLocks noGrp="1"/>
          </p:cNvSpPr>
          <p:nvPr>
            <p:ph type="title"/>
          </p:nvPr>
        </p:nvSpPr>
        <p:spPr/>
        <p:txBody>
          <a:bodyPr/>
          <a:lstStyle/>
          <a:p>
            <a:r>
              <a:rPr lang="en-US" dirty="0" smtClean="0"/>
              <a:t>Scenario Updates</a:t>
            </a:r>
            <a:endParaRPr lang="en-US" dirty="0"/>
          </a:p>
        </p:txBody>
      </p:sp>
    </p:spTree>
    <p:extLst>
      <p:ext uri="{BB962C8B-B14F-4D97-AF65-F5344CB8AC3E}">
        <p14:creationId xmlns:p14="http://schemas.microsoft.com/office/powerpoint/2010/main" val="787958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Final </a:t>
            </a:r>
            <a:r>
              <a:rPr lang="en-US" smtClean="0"/>
              <a:t>draft </a:t>
            </a:r>
            <a:r>
              <a:rPr lang="en-US" smtClean="0"/>
              <a:t>plan presented </a:t>
            </a:r>
            <a:r>
              <a:rPr lang="en-US" dirty="0" smtClean="0"/>
              <a:t>at June public meeting, date: </a:t>
            </a:r>
            <a:r>
              <a:rPr lang="en-US" dirty="0" smtClean="0"/>
              <a:t>June 19</a:t>
            </a:r>
            <a:r>
              <a:rPr lang="en-US" dirty="0" smtClean="0"/>
              <a:t> </a:t>
            </a:r>
            <a:r>
              <a:rPr lang="en-US" dirty="0" smtClean="0"/>
              <a:t>(attendance optional for committee members)</a:t>
            </a:r>
          </a:p>
          <a:p>
            <a:r>
              <a:rPr lang="en-US" dirty="0" smtClean="0"/>
              <a:t>Completed update </a:t>
            </a:r>
            <a:r>
              <a:rPr lang="en-US" dirty="0" smtClean="0"/>
              <a:t>will be compiled with Hancock County portion, and presented </a:t>
            </a:r>
            <a:r>
              <a:rPr lang="en-US" dirty="0" smtClean="0"/>
              <a:t>to MaineDOT for </a:t>
            </a:r>
            <a:r>
              <a:rPr lang="en-US" dirty="0" smtClean="0"/>
              <a:t>implementation</a:t>
            </a:r>
            <a:endParaRPr lang="en-US" dirty="0" smtClean="0"/>
          </a:p>
          <a:p>
            <a:endParaRPr lang="en-US" dirty="0"/>
          </a:p>
        </p:txBody>
      </p:sp>
      <p:sp>
        <p:nvSpPr>
          <p:cNvPr id="3" name="Title 2"/>
          <p:cNvSpPr>
            <a:spLocks noGrp="1"/>
          </p:cNvSpPr>
          <p:nvPr>
            <p:ph type="title"/>
          </p:nvPr>
        </p:nvSpPr>
        <p:spPr/>
        <p:txBody>
          <a:bodyPr/>
          <a:lstStyle/>
          <a:p>
            <a:r>
              <a:rPr lang="en-US" dirty="0" smtClean="0"/>
              <a:t>Next steps	</a:t>
            </a:r>
            <a:endParaRPr lang="en-US" dirty="0"/>
          </a:p>
        </p:txBody>
      </p:sp>
    </p:spTree>
    <p:extLst>
      <p:ext uri="{BB962C8B-B14F-4D97-AF65-F5344CB8AC3E}">
        <p14:creationId xmlns:p14="http://schemas.microsoft.com/office/powerpoint/2010/main" val="631746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Please feel free to ask questions or submit comments anytime:</a:t>
            </a:r>
          </a:p>
          <a:p>
            <a:pPr>
              <a:buNone/>
            </a:pP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THANK YOU FOR PARTICIPATING!</a:t>
            </a:r>
            <a:endParaRPr lang="en-US" dirty="0"/>
          </a:p>
        </p:txBody>
      </p:sp>
      <p:pic>
        <p:nvPicPr>
          <p:cNvPr id="6" name="Picture 5" descr="WCCOGHeader.jpg"/>
          <p:cNvPicPr>
            <a:picLocks noChangeAspect="1"/>
          </p:cNvPicPr>
          <p:nvPr/>
        </p:nvPicPr>
        <p:blipFill>
          <a:blip r:embed="rId2" cstate="print"/>
          <a:stretch>
            <a:fillRect/>
          </a:stretch>
        </p:blipFill>
        <p:spPr>
          <a:xfrm>
            <a:off x="4323579" y="5791200"/>
            <a:ext cx="4591821" cy="90271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2516875"/>
            <a:ext cx="5067300" cy="2895600"/>
          </a:xfrm>
          <a:prstGeom prst="rect">
            <a:avLst/>
          </a:prstGeom>
          <a:ln>
            <a:solidFill>
              <a:schemeClr val="tx1"/>
            </a:solidFill>
          </a:ln>
        </p:spPr>
      </p:pic>
    </p:spTree>
    <p:extLst>
      <p:ext uri="{BB962C8B-B14F-4D97-AF65-F5344CB8AC3E}">
        <p14:creationId xmlns:p14="http://schemas.microsoft.com/office/powerpoint/2010/main" val="2944093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72285271"/>
              </p:ext>
            </p:extLst>
          </p:nvPr>
        </p:nvGraphicFramePr>
        <p:xfrm>
          <a:off x="381000" y="1219201"/>
          <a:ext cx="8077200" cy="4630425"/>
        </p:xfrm>
        <a:graphic>
          <a:graphicData uri="http://schemas.openxmlformats.org/drawingml/2006/table">
            <a:tbl>
              <a:tblPr/>
              <a:tblGrid>
                <a:gridCol w="7692571"/>
                <a:gridCol w="384629"/>
              </a:tblGrid>
              <a:tr h="478761">
                <a:tc gridSpan="2">
                  <a:txBody>
                    <a:bodyPr/>
                    <a:lstStyle/>
                    <a:p>
                      <a:pPr algn="ctr" fontAlgn="ctr"/>
                      <a:r>
                        <a:rPr lang="en-US" sz="1400" b="1" i="0" u="none" strike="noStrike" dirty="0">
                          <a:solidFill>
                            <a:srgbClr val="000000"/>
                          </a:solidFill>
                          <a:effectLst/>
                          <a:latin typeface="Calibri"/>
                        </a:rPr>
                        <a:t>Task Group Standards for Prioritizing Partially Implemented and Unimplemented Recommendations</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E26B0A"/>
                    </a:solidFill>
                  </a:tcPr>
                </a:tc>
                <a:tc hMerge="1">
                  <a:txBody>
                    <a:bodyPr/>
                    <a:lstStyle/>
                    <a:p>
                      <a:endParaRPr lang="en-US"/>
                    </a:p>
                  </a:txBody>
                  <a:tcPr/>
                </a:tc>
              </a:tr>
              <a:tr h="455964">
                <a:tc gridSpan="2">
                  <a:txBody>
                    <a:bodyPr/>
                    <a:lstStyle/>
                    <a:p>
                      <a:pPr algn="ctr" fontAlgn="ctr"/>
                      <a:r>
                        <a:rPr lang="en-US" sz="1400" b="0" i="0" u="none" strike="noStrike" dirty="0">
                          <a:solidFill>
                            <a:srgbClr val="000000"/>
                          </a:solidFill>
                          <a:effectLst/>
                          <a:latin typeface="Calibri"/>
                        </a:rPr>
                        <a:t>Please use these guidelines to assess priorities for unimplemented &amp; partially implemented items in this table.</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E26B0A"/>
                    </a:solidFill>
                  </a:tcPr>
                </a:tc>
                <a:tc hMerge="1">
                  <a:txBody>
                    <a:bodyPr/>
                    <a:lstStyle/>
                    <a:p>
                      <a:endParaRPr lang="en-US"/>
                    </a:p>
                  </a:txBody>
                  <a:tcPr/>
                </a:tc>
              </a:tr>
              <a:tr h="455964">
                <a:tc rowSpan="2">
                  <a:txBody>
                    <a:bodyPr/>
                    <a:lstStyle/>
                    <a:p>
                      <a:pPr algn="l" fontAlgn="ctr"/>
                      <a:r>
                        <a:rPr lang="en-US" sz="2000" b="1" i="0" u="none" strike="noStrike" dirty="0" smtClean="0">
                          <a:solidFill>
                            <a:srgbClr val="00B050"/>
                          </a:solidFill>
                          <a:effectLst/>
                          <a:latin typeface="Calibri"/>
                        </a:rPr>
                        <a:t>High </a:t>
                      </a:r>
                      <a:r>
                        <a:rPr lang="en-US" sz="2000" b="1" i="0" u="none" strike="noStrike" dirty="0">
                          <a:solidFill>
                            <a:srgbClr val="00B050"/>
                          </a:solidFill>
                          <a:effectLst/>
                          <a:latin typeface="Calibri"/>
                        </a:rPr>
                        <a:t>Priority:</a:t>
                      </a:r>
                      <a:r>
                        <a:rPr lang="en-US" sz="2000" b="1" i="0" u="none" strike="noStrike" dirty="0">
                          <a:solidFill>
                            <a:srgbClr val="000000"/>
                          </a:solidFill>
                          <a:effectLst/>
                          <a:latin typeface="Calibri"/>
                        </a:rPr>
                        <a:t>  </a:t>
                      </a:r>
                      <a:r>
                        <a:rPr lang="en-US" sz="2000" b="0" i="0" u="none" strike="noStrike" dirty="0">
                          <a:solidFill>
                            <a:srgbClr val="000000"/>
                          </a:solidFill>
                          <a:effectLst/>
                          <a:latin typeface="Calibri"/>
                        </a:rPr>
                        <a:t>This recommendation should be implemented as soon as a viable funding source can be identified, even if it means delaying other deserving projects.</a:t>
                      </a:r>
                      <a:endParaRPr lang="en-US" sz="20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455964">
                <a:tc v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455964">
                <a:tc rowSpan="2">
                  <a:txBody>
                    <a:bodyPr/>
                    <a:lstStyle/>
                    <a:p>
                      <a:pPr algn="l" fontAlgn="ctr"/>
                      <a:r>
                        <a:rPr lang="en-US" sz="2000" b="1" i="0" u="none" strike="noStrike" dirty="0">
                          <a:solidFill>
                            <a:srgbClr val="974706"/>
                          </a:solidFill>
                          <a:effectLst/>
                          <a:latin typeface="Calibri"/>
                        </a:rPr>
                        <a:t>Medium Priority:</a:t>
                      </a:r>
                      <a:r>
                        <a:rPr lang="en-US" sz="2000" b="1" i="0" u="none" strike="noStrike" dirty="0">
                          <a:solidFill>
                            <a:srgbClr val="000000"/>
                          </a:solidFill>
                          <a:effectLst/>
                          <a:latin typeface="Calibri"/>
                        </a:rPr>
                        <a:t>  </a:t>
                      </a:r>
                      <a:r>
                        <a:rPr lang="en-US" sz="2000" b="0" i="0" u="none" strike="noStrike" dirty="0">
                          <a:solidFill>
                            <a:srgbClr val="000000"/>
                          </a:solidFill>
                          <a:effectLst/>
                          <a:latin typeface="Calibri"/>
                        </a:rPr>
                        <a:t>While not as urgent as the high-priority recommendations, this is an important project that will promote regional transportation and economic development goals when it is implemented. </a:t>
                      </a:r>
                      <a:endParaRPr lang="en-US" sz="20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455964">
                <a:tc v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455964">
                <a:tc rowSpan="2">
                  <a:txBody>
                    <a:bodyPr/>
                    <a:lstStyle/>
                    <a:p>
                      <a:pPr algn="l" fontAlgn="ctr"/>
                      <a:r>
                        <a:rPr lang="en-US" sz="2000" b="1" i="0" u="none" strike="noStrike" dirty="0">
                          <a:solidFill>
                            <a:srgbClr val="C00000"/>
                          </a:solidFill>
                          <a:effectLst/>
                          <a:latin typeface="Calibri"/>
                        </a:rPr>
                        <a:t>Low Priority:</a:t>
                      </a:r>
                      <a:r>
                        <a:rPr lang="en-US" sz="2000" b="1" i="0" u="none" strike="noStrike" dirty="0">
                          <a:solidFill>
                            <a:srgbClr val="000000"/>
                          </a:solidFill>
                          <a:effectLst/>
                          <a:latin typeface="Calibri"/>
                        </a:rPr>
                        <a:t>  </a:t>
                      </a:r>
                      <a:r>
                        <a:rPr lang="en-US" sz="2000" b="0" i="0" u="none" strike="noStrike" dirty="0">
                          <a:solidFill>
                            <a:srgbClr val="000000"/>
                          </a:solidFill>
                          <a:effectLst/>
                          <a:latin typeface="Calibri"/>
                        </a:rPr>
                        <a:t>Although this recommendation remains a worthwhile undertaking for the long term, it is probably not feasible in the current and near-future funding environment.</a:t>
                      </a:r>
                      <a:endParaRPr lang="en-US" sz="20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455964">
                <a:tc v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825293">
                <a:tc>
                  <a:txBody>
                    <a:bodyPr/>
                    <a:lstStyle/>
                    <a:p>
                      <a:pPr algn="l" fontAlgn="ctr"/>
                      <a:r>
                        <a:rPr lang="en-US" sz="2000" b="1" i="0" u="none" strike="noStrike" dirty="0">
                          <a:solidFill>
                            <a:srgbClr val="403151"/>
                          </a:solidFill>
                          <a:effectLst/>
                          <a:latin typeface="Calibri"/>
                        </a:rPr>
                        <a:t>Outdated/Not Cost-Effective:</a:t>
                      </a:r>
                      <a:r>
                        <a:rPr lang="en-US" sz="2000" b="1" i="0" u="none" strike="noStrike" dirty="0">
                          <a:solidFill>
                            <a:srgbClr val="000000"/>
                          </a:solidFill>
                          <a:effectLst/>
                          <a:latin typeface="Calibri"/>
                        </a:rPr>
                        <a:t>  </a:t>
                      </a:r>
                      <a:r>
                        <a:rPr lang="en-US" sz="2000" b="0" i="0" u="none" strike="noStrike" dirty="0">
                          <a:solidFill>
                            <a:srgbClr val="000000"/>
                          </a:solidFill>
                          <a:effectLst/>
                          <a:latin typeface="Calibri"/>
                        </a:rPr>
                        <a:t>This recommendation is unlikely to promote any current goals for multimodal transportation and economic development in Washington County.    </a:t>
                      </a:r>
                      <a:endParaRPr lang="en-US" sz="20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sp>
        <p:nvSpPr>
          <p:cNvPr id="3" name="Title 2"/>
          <p:cNvSpPr>
            <a:spLocks noGrp="1"/>
          </p:cNvSpPr>
          <p:nvPr>
            <p:ph type="title"/>
          </p:nvPr>
        </p:nvSpPr>
        <p:spPr/>
        <p:txBody>
          <a:bodyPr>
            <a:normAutofit/>
          </a:bodyPr>
          <a:lstStyle/>
          <a:p>
            <a:r>
              <a:rPr lang="en-US" sz="3200" dirty="0" smtClean="0"/>
              <a:t>RANKING CRITERIA (from worksheet)	</a:t>
            </a:r>
            <a:endParaRPr lang="en-US" sz="3200" dirty="0"/>
          </a:p>
        </p:txBody>
      </p:sp>
    </p:spTree>
    <p:extLst>
      <p:ext uri="{BB962C8B-B14F-4D97-AF65-F5344CB8AC3E}">
        <p14:creationId xmlns:p14="http://schemas.microsoft.com/office/powerpoint/2010/main" val="904110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10000"/>
          </a:bodyPr>
          <a:lstStyle/>
          <a:p>
            <a:pPr marL="109728" indent="0">
              <a:buNone/>
            </a:pPr>
            <a:r>
              <a:rPr lang="en-US" b="1" dirty="0"/>
              <a:t>BLACKWOODS SCENIC BYWAY STUDY CORRIDOR MANAGEMENT PLAN (2008)</a:t>
            </a:r>
            <a:endParaRPr lang="en-US" dirty="0"/>
          </a:p>
          <a:p>
            <a:pPr>
              <a:buFont typeface="Wingdings" panose="05000000000000000000" pitchFamily="2" charset="2"/>
              <a:buChar char="§"/>
            </a:pPr>
            <a:r>
              <a:rPr lang="en-US" dirty="0" smtClean="0"/>
              <a:t>Est. of </a:t>
            </a:r>
            <a:r>
              <a:rPr lang="en-US" dirty="0"/>
              <a:t>steering committee to bridge various local, regional, and state entities involved in land use and transportation planning.  </a:t>
            </a:r>
            <a:r>
              <a:rPr lang="en-US" b="1" dirty="0"/>
              <a:t>Ranking:  M (range: M-H)</a:t>
            </a:r>
            <a:endParaRPr lang="en-US" dirty="0"/>
          </a:p>
          <a:p>
            <a:pPr>
              <a:buFont typeface="Wingdings" panose="05000000000000000000" pitchFamily="2" charset="2"/>
              <a:buChar char="§"/>
            </a:pPr>
            <a:r>
              <a:rPr lang="en-US" dirty="0" smtClean="0"/>
              <a:t>Safety improvements </a:t>
            </a:r>
            <a:r>
              <a:rPr lang="en-US" dirty="0"/>
              <a:t>at scenic vistas and recreational access </a:t>
            </a:r>
            <a:r>
              <a:rPr lang="en-US" dirty="0" smtClean="0"/>
              <a:t>roads. </a:t>
            </a:r>
            <a:r>
              <a:rPr lang="en-US" b="1" dirty="0"/>
              <a:t>Ranking:  M (range: L-H)</a:t>
            </a:r>
            <a:endParaRPr lang="en-US" dirty="0"/>
          </a:p>
          <a:p>
            <a:pPr>
              <a:buFont typeface="Wingdings" panose="05000000000000000000" pitchFamily="2" charset="2"/>
              <a:buChar char="§"/>
            </a:pPr>
            <a:r>
              <a:rPr lang="en-US" dirty="0" smtClean="0"/>
              <a:t>Completion of </a:t>
            </a:r>
            <a:r>
              <a:rPr lang="en-US" dirty="0"/>
              <a:t>unbuilt sections of Route 182 with shoulders and passing lanes where feasible.  </a:t>
            </a:r>
            <a:r>
              <a:rPr lang="en-US" b="1" dirty="0"/>
              <a:t>Ranking:  M (range: M-H)</a:t>
            </a:r>
            <a:endParaRPr lang="en-US" dirty="0"/>
          </a:p>
          <a:p>
            <a:pPr>
              <a:buFont typeface="Wingdings" panose="05000000000000000000" pitchFamily="2" charset="2"/>
              <a:buChar char="§"/>
            </a:pPr>
            <a:r>
              <a:rPr lang="en-US" dirty="0" smtClean="0"/>
              <a:t>Educational programs </a:t>
            </a:r>
            <a:r>
              <a:rPr lang="en-US" dirty="0"/>
              <a:t>for schoolchildren.  </a:t>
            </a:r>
            <a:r>
              <a:rPr lang="en-US" b="1" dirty="0"/>
              <a:t>Ranking:  L (range: O-L)</a:t>
            </a:r>
            <a:endParaRPr lang="en-US" dirty="0"/>
          </a:p>
          <a:p>
            <a:pPr>
              <a:buFont typeface="Wingdings" panose="05000000000000000000" pitchFamily="2" charset="2"/>
              <a:buChar char="§"/>
            </a:pPr>
            <a:r>
              <a:rPr lang="en-US" dirty="0" smtClean="0"/>
              <a:t>Regional </a:t>
            </a:r>
            <a:r>
              <a:rPr lang="en-US" dirty="0"/>
              <a:t>anti-litter &amp; anti-graffiti campaign. </a:t>
            </a:r>
            <a:r>
              <a:rPr lang="en-US" b="1" dirty="0"/>
              <a:t>Ranking: L (range: L-H)</a:t>
            </a:r>
            <a:endParaRPr lang="en-US" dirty="0"/>
          </a:p>
          <a:p>
            <a:endParaRPr lang="en-US" dirty="0" smtClean="0"/>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2032098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pPr marL="109728" indent="0">
              <a:buNone/>
            </a:pPr>
            <a:r>
              <a:rPr lang="en-US" b="1" dirty="0"/>
              <a:t>BOLD COAST SCENIC BYWAY STUDY CORRIDOR MANAGEMENT PLAN (ongoing)</a:t>
            </a:r>
            <a:endParaRPr lang="en-US" dirty="0"/>
          </a:p>
          <a:p>
            <a:pPr>
              <a:buFont typeface="Wingdings" panose="05000000000000000000" pitchFamily="2" charset="2"/>
              <a:buChar char="§"/>
            </a:pPr>
            <a:r>
              <a:rPr lang="en-US" dirty="0" err="1" smtClean="0"/>
              <a:t>Estab</a:t>
            </a:r>
            <a:r>
              <a:rPr lang="en-US" dirty="0" smtClean="0"/>
              <a:t>. of </a:t>
            </a:r>
            <a:r>
              <a:rPr lang="en-US" dirty="0"/>
              <a:t>long-term corridor management team with stable participation and funding.  </a:t>
            </a:r>
            <a:r>
              <a:rPr lang="en-US" b="1" dirty="0"/>
              <a:t>Ranking: Tie M-H (range: L-H)</a:t>
            </a:r>
            <a:endParaRPr lang="en-US" dirty="0"/>
          </a:p>
          <a:p>
            <a:pPr>
              <a:buFont typeface="Wingdings" panose="05000000000000000000" pitchFamily="2" charset="2"/>
              <a:buChar char="§"/>
            </a:pPr>
            <a:r>
              <a:rPr lang="en-US" dirty="0" smtClean="0"/>
              <a:t>Infrastructure recommendations </a:t>
            </a:r>
            <a:r>
              <a:rPr lang="en-US" dirty="0"/>
              <a:t>still in development.  </a:t>
            </a:r>
            <a:r>
              <a:rPr lang="en-US" b="1" dirty="0"/>
              <a:t>Ranking:  H (range: O-H)</a:t>
            </a:r>
            <a:endParaRPr lang="en-US" dirty="0"/>
          </a:p>
          <a:p>
            <a:pPr>
              <a:buFont typeface="Wingdings" panose="05000000000000000000" pitchFamily="2" charset="2"/>
              <a:buChar char="§"/>
            </a:pPr>
            <a:r>
              <a:rPr lang="en-US" dirty="0" smtClean="0"/>
              <a:t>Linkage of </a:t>
            </a:r>
            <a:r>
              <a:rPr lang="en-US" dirty="0"/>
              <a:t>Byway to established special-interest trails, regional assets, business and organizational websites.  </a:t>
            </a:r>
            <a:r>
              <a:rPr lang="en-US" b="1" dirty="0"/>
              <a:t>Ranking:  M (range: L-H)</a:t>
            </a:r>
            <a:endParaRPr lang="en-US" dirty="0"/>
          </a:p>
          <a:p>
            <a:endParaRPr lang="en-US" dirty="0"/>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1117339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b="1" dirty="0"/>
              <a:t>DOWNEAST COASTAL CORRIDOR MANAGEMENT PLAN (2010)</a:t>
            </a:r>
            <a:endParaRPr lang="en-US" dirty="0"/>
          </a:p>
          <a:p>
            <a:pPr>
              <a:buFont typeface="Wingdings" panose="05000000000000000000" pitchFamily="2" charset="2"/>
              <a:buChar char="§"/>
            </a:pPr>
            <a:r>
              <a:rPr lang="en-US" dirty="0" smtClean="0"/>
              <a:t>Support land </a:t>
            </a:r>
            <a:r>
              <a:rPr lang="en-US" dirty="0"/>
              <a:t>use districts that reinforce regional transportation initiatives, such as trailhead and commercial districts along the Down East Sunrise Trail and transloading areas where rail corridors intersect with </a:t>
            </a:r>
            <a:r>
              <a:rPr lang="en-US" dirty="0" smtClean="0"/>
              <a:t>roads. </a:t>
            </a:r>
            <a:r>
              <a:rPr lang="en-US" b="1" dirty="0" smtClean="0"/>
              <a:t>Ranking</a:t>
            </a:r>
            <a:r>
              <a:rPr lang="en-US" b="1" dirty="0"/>
              <a:t>: Tie M-H (range: L-H)</a:t>
            </a:r>
            <a:endParaRPr lang="en-US" dirty="0"/>
          </a:p>
          <a:p>
            <a:pPr>
              <a:buFont typeface="Wingdings" panose="05000000000000000000" pitchFamily="2" charset="2"/>
              <a:buChar char="§"/>
            </a:pPr>
            <a:r>
              <a:rPr lang="en-US" dirty="0" smtClean="0"/>
              <a:t>Improve </a:t>
            </a:r>
            <a:r>
              <a:rPr lang="en-US" dirty="0"/>
              <a:t>connector roads between US-1 and State Route 9.  </a:t>
            </a:r>
            <a:r>
              <a:rPr lang="en-US" b="1" dirty="0"/>
              <a:t>Ranking: Tie M-H (range: L-H)</a:t>
            </a:r>
            <a:endParaRPr lang="en-US" dirty="0"/>
          </a:p>
          <a:p>
            <a:pPr>
              <a:buFont typeface="Wingdings" panose="05000000000000000000" pitchFamily="2" charset="2"/>
              <a:buChar char="§"/>
            </a:pPr>
            <a:r>
              <a:rPr lang="en-US" dirty="0" smtClean="0"/>
              <a:t>Implement recommendations </a:t>
            </a:r>
            <a:r>
              <a:rPr lang="en-US" dirty="0"/>
              <a:t>in regional and local bike-ped plans.  </a:t>
            </a:r>
            <a:r>
              <a:rPr lang="en-US" b="1" dirty="0"/>
              <a:t>Ranking:  M (range: L-H)</a:t>
            </a:r>
            <a:endParaRPr lang="en-US" dirty="0"/>
          </a:p>
          <a:p>
            <a:pPr>
              <a:buFont typeface="Wingdings" panose="05000000000000000000" pitchFamily="2" charset="2"/>
              <a:buChar char="§"/>
            </a:pPr>
            <a:r>
              <a:rPr lang="en-US" dirty="0" smtClean="0"/>
              <a:t>Improve unbuilt </a:t>
            </a:r>
            <a:r>
              <a:rPr lang="en-US" dirty="0"/>
              <a:t>sections of US-1 (Danforth to Calais).  </a:t>
            </a:r>
            <a:r>
              <a:rPr lang="en-US" b="1" dirty="0"/>
              <a:t>Ranking: H (range: M-H)</a:t>
            </a:r>
            <a:endParaRPr lang="en-US" dirty="0"/>
          </a:p>
          <a:p>
            <a:pPr>
              <a:buFont typeface="Wingdings" panose="05000000000000000000" pitchFamily="2" charset="2"/>
              <a:buChar char="§"/>
            </a:pPr>
            <a:r>
              <a:rPr lang="en-US" dirty="0" smtClean="0"/>
              <a:t>Improve multimodal </a:t>
            </a:r>
            <a:r>
              <a:rPr lang="en-US" dirty="0"/>
              <a:t>access to port at Eastport. </a:t>
            </a:r>
            <a:r>
              <a:rPr lang="en-US" b="1" dirty="0"/>
              <a:t>Ranking: H (range: M-H)</a:t>
            </a:r>
            <a:endParaRPr lang="en-US" dirty="0"/>
          </a:p>
          <a:p>
            <a:pPr>
              <a:buFont typeface="Wingdings" panose="05000000000000000000" pitchFamily="2" charset="2"/>
              <a:buChar char="§"/>
            </a:pPr>
            <a:r>
              <a:rPr lang="en-US" dirty="0" smtClean="0"/>
              <a:t>Address regional </a:t>
            </a:r>
            <a:r>
              <a:rPr lang="en-US" dirty="0"/>
              <a:t>needs for improved air transportation. </a:t>
            </a:r>
            <a:r>
              <a:rPr lang="en-US" b="1" dirty="0"/>
              <a:t>Ranking: H (range: L-H)</a:t>
            </a:r>
            <a:endParaRPr lang="en-US" dirty="0"/>
          </a:p>
          <a:p>
            <a:pPr>
              <a:buFont typeface="Wingdings" panose="05000000000000000000" pitchFamily="2" charset="2"/>
              <a:buChar char="§"/>
            </a:pPr>
            <a:r>
              <a:rPr lang="en-US" dirty="0" smtClean="0"/>
              <a:t>Address deferred </a:t>
            </a:r>
            <a:r>
              <a:rPr lang="en-US" dirty="0"/>
              <a:t>highway maintenance.  </a:t>
            </a:r>
            <a:r>
              <a:rPr lang="en-US" b="1" dirty="0"/>
              <a:t>Ranking: H (range: L-H)</a:t>
            </a:r>
            <a:endParaRPr lang="en-US" dirty="0"/>
          </a:p>
          <a:p>
            <a:endParaRPr lang="en-US" dirty="0"/>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1483797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b="1" dirty="0"/>
              <a:t>COASTAL CANADIAN CORRIDOR MANAGEMENT PLAN (2011)</a:t>
            </a:r>
            <a:endParaRPr lang="en-US" dirty="0"/>
          </a:p>
          <a:p>
            <a:pPr>
              <a:buFont typeface="Wingdings" panose="05000000000000000000" pitchFamily="2" charset="2"/>
              <a:buChar char="§"/>
            </a:pPr>
            <a:r>
              <a:rPr lang="en-US" dirty="0" smtClean="0"/>
              <a:t>Develop sustainable </a:t>
            </a:r>
            <a:r>
              <a:rPr lang="en-US" dirty="0"/>
              <a:t>and predictable funding mechanisms for transportation system maintenance and upgrades.  </a:t>
            </a:r>
            <a:r>
              <a:rPr lang="en-US" b="1" dirty="0"/>
              <a:t>Ranking:  H (range: M-H)</a:t>
            </a:r>
            <a:endParaRPr lang="en-US" dirty="0"/>
          </a:p>
          <a:p>
            <a:pPr>
              <a:buFont typeface="Wingdings" panose="05000000000000000000" pitchFamily="2" charset="2"/>
              <a:buChar char="§"/>
            </a:pPr>
            <a:r>
              <a:rPr lang="en-US" dirty="0" smtClean="0"/>
              <a:t>Continue to </a:t>
            </a:r>
            <a:r>
              <a:rPr lang="en-US" dirty="0"/>
              <a:t>seek funding for major rail-to-truck improvements to increase rail and seaport activity.  </a:t>
            </a:r>
            <a:r>
              <a:rPr lang="en-US" b="1" dirty="0"/>
              <a:t>Ranking: H (range: M-H)</a:t>
            </a:r>
            <a:endParaRPr lang="en-US" dirty="0"/>
          </a:p>
          <a:p>
            <a:pPr>
              <a:buFont typeface="Wingdings" panose="05000000000000000000" pitchFamily="2" charset="2"/>
              <a:buChar char="§"/>
            </a:pPr>
            <a:r>
              <a:rPr lang="en-US" dirty="0" smtClean="0"/>
              <a:t>Explore public-private </a:t>
            </a:r>
            <a:r>
              <a:rPr lang="en-US" dirty="0"/>
              <a:t>partnerships to undertake high-cost, high-value projects. </a:t>
            </a:r>
            <a:r>
              <a:rPr lang="en-US" b="1" dirty="0"/>
              <a:t>Ranking: H (range: M-H)</a:t>
            </a:r>
            <a:endParaRPr lang="en-US" dirty="0"/>
          </a:p>
          <a:p>
            <a:pPr>
              <a:buFont typeface="Wingdings" panose="05000000000000000000" pitchFamily="2" charset="2"/>
              <a:buChar char="§"/>
            </a:pPr>
            <a:r>
              <a:rPr lang="en-US" dirty="0" smtClean="0"/>
              <a:t>Include shoulder-widening </a:t>
            </a:r>
            <a:r>
              <a:rPr lang="en-US" dirty="0"/>
              <a:t>(where feasible) in all road improvement projects.  </a:t>
            </a:r>
            <a:r>
              <a:rPr lang="en-US" b="1" dirty="0"/>
              <a:t>Ranking: H (range: M-H)</a:t>
            </a:r>
            <a:endParaRPr lang="en-US" dirty="0"/>
          </a:p>
          <a:p>
            <a:pPr>
              <a:buFont typeface="Wingdings" panose="05000000000000000000" pitchFamily="2" charset="2"/>
              <a:buChar char="§"/>
            </a:pPr>
            <a:r>
              <a:rPr lang="en-US" dirty="0" smtClean="0"/>
              <a:t>Improve wayfinding </a:t>
            </a:r>
            <a:r>
              <a:rPr lang="en-US" dirty="0"/>
              <a:t>signage to tourist destinations.  </a:t>
            </a:r>
            <a:r>
              <a:rPr lang="en-US" b="1" dirty="0"/>
              <a:t>Ranking: M (range: O-H)</a:t>
            </a:r>
            <a:endParaRPr lang="en-US" dirty="0"/>
          </a:p>
          <a:p>
            <a:pPr>
              <a:buFont typeface="Wingdings" panose="05000000000000000000" pitchFamily="2" charset="2"/>
              <a:buChar char="§"/>
            </a:pPr>
            <a:r>
              <a:rPr lang="en-US" dirty="0" smtClean="0"/>
              <a:t>Expand seaport </a:t>
            </a:r>
            <a:r>
              <a:rPr lang="en-US" dirty="0"/>
              <a:t>indoor storage capacity for large-scale cargos.  </a:t>
            </a:r>
            <a:r>
              <a:rPr lang="en-US" b="1" dirty="0"/>
              <a:t>Ranking: M (range: L-H)</a:t>
            </a:r>
            <a:endParaRPr lang="en-US" dirty="0"/>
          </a:p>
          <a:p>
            <a:pPr>
              <a:buFont typeface="Wingdings" panose="05000000000000000000" pitchFamily="2" charset="2"/>
              <a:buChar char="§"/>
            </a:pPr>
            <a:endParaRPr lang="en-US" dirty="0"/>
          </a:p>
        </p:txBody>
      </p:sp>
      <p:sp>
        <p:nvSpPr>
          <p:cNvPr id="3" name="Title 2"/>
          <p:cNvSpPr>
            <a:spLocks noGrp="1"/>
          </p:cNvSpPr>
          <p:nvPr>
            <p:ph type="title"/>
          </p:nvPr>
        </p:nvSpPr>
        <p:spPr/>
        <p:txBody>
          <a:bodyPr/>
          <a:lstStyle/>
          <a:p>
            <a:r>
              <a:rPr lang="en-US" dirty="0" smtClean="0"/>
              <a:t>Summary of Responses	</a:t>
            </a:r>
            <a:endParaRPr lang="en-US" dirty="0"/>
          </a:p>
        </p:txBody>
      </p:sp>
    </p:spTree>
    <p:extLst>
      <p:ext uri="{BB962C8B-B14F-4D97-AF65-F5344CB8AC3E}">
        <p14:creationId xmlns:p14="http://schemas.microsoft.com/office/powerpoint/2010/main" val="3425489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b="1" dirty="0"/>
              <a:t>COASTAL CANADIAN CORRIDOR MANAGEMENT PLAN </a:t>
            </a:r>
            <a:r>
              <a:rPr lang="en-US" b="1" dirty="0" smtClean="0"/>
              <a:t>(continued)</a:t>
            </a:r>
          </a:p>
          <a:p>
            <a:pPr>
              <a:buFont typeface="Wingdings" panose="05000000000000000000" pitchFamily="2" charset="2"/>
              <a:buChar char="§"/>
            </a:pPr>
            <a:r>
              <a:rPr lang="en-US" dirty="0" smtClean="0"/>
              <a:t>Reconstruct "unbuilt</a:t>
            </a:r>
            <a:r>
              <a:rPr lang="en-US" dirty="0"/>
              <a:t>" portion of US-1 between Calais and Danforth.  </a:t>
            </a:r>
            <a:r>
              <a:rPr lang="en-US" b="1" dirty="0"/>
              <a:t>Ranking: H (range: L-H) </a:t>
            </a:r>
            <a:endParaRPr lang="en-US" dirty="0"/>
          </a:p>
          <a:p>
            <a:pPr>
              <a:buFont typeface="Wingdings" panose="05000000000000000000" pitchFamily="2" charset="2"/>
              <a:buChar char="§"/>
            </a:pPr>
            <a:r>
              <a:rPr lang="en-US" dirty="0" smtClean="0"/>
              <a:t>Expand rural </a:t>
            </a:r>
            <a:r>
              <a:rPr lang="en-US" dirty="0"/>
              <a:t>transit service. </a:t>
            </a:r>
            <a:r>
              <a:rPr lang="en-US" b="1" dirty="0"/>
              <a:t>Ranking: H (range: O-H) </a:t>
            </a:r>
            <a:endParaRPr lang="en-US" dirty="0"/>
          </a:p>
          <a:p>
            <a:pPr>
              <a:buFont typeface="Wingdings" panose="05000000000000000000" pitchFamily="2" charset="2"/>
              <a:buChar char="§"/>
            </a:pPr>
            <a:r>
              <a:rPr lang="en-US" dirty="0" smtClean="0"/>
              <a:t>Provide additional </a:t>
            </a:r>
            <a:r>
              <a:rPr lang="en-US" dirty="0"/>
              <a:t>scenic pull-offs and tourist-friendly roadside amenities.  </a:t>
            </a:r>
            <a:r>
              <a:rPr lang="en-US" b="1" dirty="0"/>
              <a:t>Ranking: H (range: L-H)</a:t>
            </a:r>
            <a:endParaRPr lang="en-US" dirty="0"/>
          </a:p>
          <a:p>
            <a:pPr>
              <a:buFont typeface="Wingdings" panose="05000000000000000000" pitchFamily="2" charset="2"/>
              <a:buChar char="§"/>
            </a:pPr>
            <a:r>
              <a:rPr lang="en-US" dirty="0" smtClean="0"/>
              <a:t>Increase funding </a:t>
            </a:r>
            <a:r>
              <a:rPr lang="en-US" dirty="0"/>
              <a:t>for tourist attractions, e.g., scenic byways, working harbors, multi-user trails, designated bike routes.  </a:t>
            </a:r>
            <a:r>
              <a:rPr lang="en-US" b="1" dirty="0"/>
              <a:t>Ranking: H (range: L-H)</a:t>
            </a:r>
            <a:endParaRPr lang="en-US" dirty="0"/>
          </a:p>
          <a:p>
            <a:pPr>
              <a:buFont typeface="Wingdings" panose="05000000000000000000" pitchFamily="2" charset="2"/>
              <a:buChar char="§"/>
            </a:pPr>
            <a:r>
              <a:rPr lang="en-US" dirty="0" smtClean="0"/>
              <a:t>Study feasibility </a:t>
            </a:r>
            <a:r>
              <a:rPr lang="en-US" dirty="0"/>
              <a:t>of rerouting State Route 190 to avoid the Passamaquoddy Indian Reservation and restore natural tidal flow to the waters currently impeded by the Carlow Island causeway.  </a:t>
            </a:r>
            <a:r>
              <a:rPr lang="en-US" b="1" dirty="0"/>
              <a:t>Ranking: L (range: L-H)*</a:t>
            </a:r>
            <a:endParaRPr lang="en-US" dirty="0"/>
          </a:p>
          <a:p>
            <a:r>
              <a:rPr lang="en-US" b="1" dirty="0" smtClean="0"/>
              <a:t>* </a:t>
            </a:r>
            <a:r>
              <a:rPr lang="en-US" b="1" i="1" dirty="0" smtClean="0"/>
              <a:t>wider diversity of opinion</a:t>
            </a:r>
            <a:endParaRPr lang="en-US" i="1" dirty="0"/>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200809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b="1" dirty="0"/>
              <a:t>EASTERN INTERIOR CORRIDOR MANAGEMENT PLAN (2012)</a:t>
            </a:r>
            <a:endParaRPr lang="en-US" dirty="0"/>
          </a:p>
          <a:p>
            <a:pPr>
              <a:buFont typeface="Wingdings" panose="05000000000000000000" pitchFamily="2" charset="2"/>
              <a:buChar char="§"/>
            </a:pPr>
            <a:r>
              <a:rPr lang="en-US" dirty="0" smtClean="0"/>
              <a:t>Develop sustainable </a:t>
            </a:r>
            <a:r>
              <a:rPr lang="en-US" dirty="0"/>
              <a:t>and predictable funding mechanisms for transportation system maintenance and upgrades.  </a:t>
            </a:r>
            <a:r>
              <a:rPr lang="en-US" b="1" dirty="0"/>
              <a:t>Ranking: H (range: L-H)</a:t>
            </a:r>
            <a:endParaRPr lang="en-US" dirty="0"/>
          </a:p>
          <a:p>
            <a:pPr>
              <a:buFont typeface="Wingdings" panose="05000000000000000000" pitchFamily="2" charset="2"/>
              <a:buChar char="§"/>
            </a:pPr>
            <a:r>
              <a:rPr lang="en-US" dirty="0" smtClean="0"/>
              <a:t>Continue to </a:t>
            </a:r>
            <a:r>
              <a:rPr lang="en-US" dirty="0"/>
              <a:t>seek funding for major rail-to-truck improvements to increase rail and seaport activity.  </a:t>
            </a:r>
            <a:r>
              <a:rPr lang="en-US" b="1" dirty="0"/>
              <a:t>Ranking: Tie M-H (range: L-H)</a:t>
            </a:r>
            <a:r>
              <a:rPr lang="en-US" dirty="0"/>
              <a:t> </a:t>
            </a:r>
          </a:p>
          <a:p>
            <a:pPr>
              <a:buFont typeface="Wingdings" panose="05000000000000000000" pitchFamily="2" charset="2"/>
              <a:buChar char="§"/>
            </a:pPr>
            <a:r>
              <a:rPr lang="en-US" dirty="0" smtClean="0"/>
              <a:t>Explore </a:t>
            </a:r>
            <a:r>
              <a:rPr lang="en-US" dirty="0"/>
              <a:t>public-private partnerships to undertake high-cost, high-value projects. </a:t>
            </a:r>
            <a:r>
              <a:rPr lang="en-US" b="1" dirty="0"/>
              <a:t>Ranking: Tie M-H (range: L-H)</a:t>
            </a:r>
            <a:endParaRPr lang="en-US" dirty="0"/>
          </a:p>
          <a:p>
            <a:pPr>
              <a:buFont typeface="Wingdings" panose="05000000000000000000" pitchFamily="2" charset="2"/>
              <a:buChar char="§"/>
            </a:pPr>
            <a:r>
              <a:rPr lang="en-US" dirty="0" smtClean="0"/>
              <a:t>Include </a:t>
            </a:r>
            <a:r>
              <a:rPr lang="en-US" dirty="0"/>
              <a:t>shoulder-widening (where feasible) in all road improvement projects.  </a:t>
            </a:r>
            <a:r>
              <a:rPr lang="en-US" b="1" dirty="0"/>
              <a:t>Ranking: H (range: M-H) </a:t>
            </a:r>
            <a:endParaRPr lang="en-US" dirty="0"/>
          </a:p>
          <a:p>
            <a:pPr>
              <a:buFont typeface="Wingdings" panose="05000000000000000000" pitchFamily="2" charset="2"/>
              <a:buChar char="§"/>
            </a:pPr>
            <a:r>
              <a:rPr lang="en-US" dirty="0" smtClean="0"/>
              <a:t>Include wayfinding </a:t>
            </a:r>
            <a:r>
              <a:rPr lang="en-US" dirty="0"/>
              <a:t>signage to tourist destinations.  </a:t>
            </a:r>
            <a:r>
              <a:rPr lang="en-US" b="1" dirty="0"/>
              <a:t>Ranking: M (range: O-H)</a:t>
            </a:r>
            <a:r>
              <a:rPr lang="en-US" dirty="0"/>
              <a:t> </a:t>
            </a:r>
            <a:endParaRPr lang="en-US" dirty="0" smtClean="0"/>
          </a:p>
          <a:p>
            <a:pPr>
              <a:buFont typeface="Wingdings" panose="05000000000000000000" pitchFamily="2" charset="2"/>
              <a:buChar char="§"/>
            </a:pPr>
            <a:r>
              <a:rPr lang="en-US" dirty="0" smtClean="0"/>
              <a:t>Expand seaport </a:t>
            </a:r>
            <a:r>
              <a:rPr lang="en-US" dirty="0"/>
              <a:t>indoor storage capacity for large-scale cargos.  </a:t>
            </a:r>
            <a:r>
              <a:rPr lang="en-US" b="1" dirty="0"/>
              <a:t>Ranking: M (range: M-H)</a:t>
            </a:r>
            <a:endParaRPr lang="en-US" dirty="0"/>
          </a:p>
          <a:p>
            <a:pPr>
              <a:buFont typeface="Wingdings" panose="05000000000000000000" pitchFamily="2" charset="2"/>
              <a:buChar char="§"/>
            </a:pPr>
            <a:r>
              <a:rPr lang="en-US" dirty="0" smtClean="0"/>
              <a:t>Reconstruct "unbuilt</a:t>
            </a:r>
            <a:r>
              <a:rPr lang="en-US" dirty="0"/>
              <a:t>" portion of US-1 between Calais and Danforth.  </a:t>
            </a:r>
            <a:r>
              <a:rPr lang="en-US" b="1" dirty="0"/>
              <a:t>Ranking: M (range: M-H) </a:t>
            </a:r>
            <a:endParaRPr lang="en-US" dirty="0"/>
          </a:p>
          <a:p>
            <a:endParaRPr lang="en-US" dirty="0"/>
          </a:p>
        </p:txBody>
      </p:sp>
      <p:sp>
        <p:nvSpPr>
          <p:cNvPr id="3" name="Title 2"/>
          <p:cNvSpPr>
            <a:spLocks noGrp="1"/>
          </p:cNvSpPr>
          <p:nvPr>
            <p:ph type="title"/>
          </p:nvPr>
        </p:nvSpPr>
        <p:spPr/>
        <p:txBody>
          <a:bodyPr/>
          <a:lstStyle/>
          <a:p>
            <a:r>
              <a:rPr lang="en-US" dirty="0" smtClean="0"/>
              <a:t>Summary of Responses</a:t>
            </a:r>
            <a:endParaRPr lang="en-US" dirty="0"/>
          </a:p>
        </p:txBody>
      </p:sp>
    </p:spTree>
    <p:extLst>
      <p:ext uri="{BB962C8B-B14F-4D97-AF65-F5344CB8AC3E}">
        <p14:creationId xmlns:p14="http://schemas.microsoft.com/office/powerpoint/2010/main" val="1474550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1913</TotalTime>
  <Words>2169</Words>
  <Application>Microsoft Office PowerPoint</Application>
  <PresentationFormat>On-screen Show (4:3)</PresentationFormat>
  <Paragraphs>146</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DOWNEAST COASTAL CORRIDOR MANAGEMENT PLAN UPDATE</vt:lpstr>
      <vt:lpstr> DCC Management Plan Update  </vt:lpstr>
      <vt:lpstr>RANKING CRITERIA (from worksheet) </vt:lpstr>
      <vt:lpstr>Summary of Responses</vt:lpstr>
      <vt:lpstr>Summary of Responses</vt:lpstr>
      <vt:lpstr>Summary of Responses</vt:lpstr>
      <vt:lpstr>Summary of Responses </vt:lpstr>
      <vt:lpstr>Summary of Responses</vt:lpstr>
      <vt:lpstr>Summary of Responses</vt:lpstr>
      <vt:lpstr>Summary of Responses</vt:lpstr>
      <vt:lpstr>Summary of Responses</vt:lpstr>
      <vt:lpstr>Summary of Responses</vt:lpstr>
      <vt:lpstr>Summary of Responses</vt:lpstr>
      <vt:lpstr>MaineDOT Highway Corridor Priorities</vt:lpstr>
      <vt:lpstr>Multimodal – Intermodal Options</vt:lpstr>
      <vt:lpstr>Proposed Park-and-Ride Lots</vt:lpstr>
      <vt:lpstr>Alternative Funding Sources</vt:lpstr>
      <vt:lpstr>Scenario Updates</vt:lpstr>
      <vt:lpstr>Scenario Updates</vt:lpstr>
      <vt:lpstr>Scenario Updates</vt:lpstr>
      <vt:lpstr>Scenario Updates</vt:lpstr>
      <vt:lpstr>Next steps </vt:lpstr>
      <vt:lpstr>THANK YOU FOR PARTICIPATING!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COASTAL CANADIAN CORRIDOR MANAGEMENT PLAN</dc:title>
  <dc:creator>Sandi Duchesne, PE, PTOE, AICP</dc:creator>
  <cp:lastModifiedBy>Sandi Duchesne</cp:lastModifiedBy>
  <cp:revision>69</cp:revision>
  <dcterms:created xsi:type="dcterms:W3CDTF">2011-03-14T01:16:09Z</dcterms:created>
  <dcterms:modified xsi:type="dcterms:W3CDTF">2014-06-12T22:50:31Z</dcterms:modified>
</cp:coreProperties>
</file>